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65" r:id="rId3"/>
    <p:sldId id="280" r:id="rId4"/>
    <p:sldId id="264" r:id="rId5"/>
    <p:sldId id="263" r:id="rId6"/>
    <p:sldId id="275" r:id="rId7"/>
    <p:sldId id="260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81" r:id="rId16"/>
    <p:sldId id="276" r:id="rId17"/>
    <p:sldId id="279" r:id="rId18"/>
    <p:sldId id="274" r:id="rId19"/>
    <p:sldId id="277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90" d="100"/>
          <a:sy n="90" d="100"/>
        </p:scale>
        <p:origin x="102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DAF34-0F52-4BDF-A7F4-113489033884}" type="datetimeFigureOut">
              <a:rPr lang="ko-KR" altLang="en-US" smtClean="0"/>
              <a:t>2014-04-10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2D9DD-1A12-4723-B7EB-B177C23D9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377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2D9DD-1A12-4723-B7EB-B177C23D99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24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2D9DD-1A12-4723-B7EB-B177C23D999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0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Image from </a:t>
            </a:r>
          </a:p>
          <a:p>
            <a:r>
              <a:rPr lang="en-US" altLang="ko-KR" dirty="0" smtClean="0"/>
              <a:t>http://missionemilano.blogspot.kr/</a:t>
            </a:r>
          </a:p>
          <a:p>
            <a:r>
              <a:rPr lang="en-US" altLang="ko-KR" dirty="0" smtClean="0"/>
              <a:t>http://www.veryicon.com/</a:t>
            </a:r>
          </a:p>
          <a:p>
            <a:r>
              <a:rPr lang="en-US" altLang="ko-KR" dirty="0" smtClean="0"/>
              <a:t>Charmm.org</a:t>
            </a:r>
          </a:p>
          <a:p>
            <a:r>
              <a:rPr lang="en-US" altLang="ko-KR" dirty="0" smtClean="0"/>
              <a:t>http://www.clker.com/</a:t>
            </a:r>
          </a:p>
          <a:p>
            <a:r>
              <a:rPr lang="en-US" altLang="ko-KR" dirty="0" smtClean="0"/>
              <a:t>http://upload.wikimedia.org/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0BB28-5BB1-44BC-8C51-F581A6D2F7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13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-24"/>
            <a:ext cx="9150264" cy="685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752600"/>
            <a:ext cx="7924800" cy="1143000"/>
          </a:xfrm>
          <a:effectLst/>
        </p:spPr>
        <p:txBody>
          <a:bodyPr>
            <a:normAutofit/>
          </a:bodyPr>
          <a:lstStyle>
            <a:lvl1pPr algn="ctr">
              <a:defRPr sz="27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54138" y="3962400"/>
            <a:ext cx="6400800" cy="1905000"/>
          </a:xfrm>
        </p:spPr>
        <p:txBody>
          <a:bodyPr>
            <a:normAutofit/>
          </a:bodyPr>
          <a:lstStyle>
            <a:lvl1pPr marL="0" indent="0" algn="ctr">
              <a:buFont typeface="Monotype Sorts" pitchFamily="2" charset="2"/>
              <a:buNone/>
              <a:tabLst/>
              <a:defRPr lang="ko-KR" altLang="en-US" dirty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684213" y="6165850"/>
            <a:ext cx="2895600" cy="457200"/>
          </a:xfrm>
          <a:effectLst>
            <a:reflection blurRad="6350" stA="50000" endA="300" endPos="55000" dir="5400000" sy="-100000" algn="bl" rotWithShape="0"/>
          </a:effectLst>
        </p:spPr>
        <p:txBody>
          <a:bodyPr anchor="b"/>
          <a:lstStyle>
            <a:lvl1pPr>
              <a:defRPr sz="1050" b="1" dirty="0" smtClean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pic>
        <p:nvPicPr>
          <p:cNvPr id="10" name="Picture 1032" descr="D:\My Documents\My Seminars\MPEG\kookmi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3328" y="6197622"/>
            <a:ext cx="1147763" cy="446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3291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03264" y="800100"/>
            <a:ext cx="7737475" cy="5238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506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43767" y="152400"/>
            <a:ext cx="1331895" cy="60198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03264" y="152400"/>
            <a:ext cx="6154754" cy="60198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 rot="5400000">
            <a:off x="4106092" y="3128142"/>
            <a:ext cx="6022963" cy="52390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828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+mj-lt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+mn-lt"/>
                <a:ea typeface="+mn-ea"/>
              </a:defRPr>
            </a:lvl1pPr>
            <a:lvl2pPr>
              <a:defRPr sz="1600">
                <a:latin typeface="+mn-lt"/>
                <a:ea typeface="+mn-ea"/>
              </a:defRPr>
            </a:lvl2pPr>
            <a:lvl3pPr>
              <a:defRPr>
                <a:latin typeface="+mn-lt"/>
                <a:ea typeface="+mn-ea"/>
              </a:defRPr>
            </a:lvl3pPr>
            <a:lvl4pPr>
              <a:defRPr>
                <a:latin typeface="+mn-lt"/>
                <a:ea typeface="+mn-ea"/>
              </a:defRPr>
            </a:lvl4pPr>
            <a:lvl5pPr>
              <a:defRPr>
                <a:latin typeface="+mn-lt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03264" y="800100"/>
            <a:ext cx="7737475" cy="5238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6109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4349" y="4357694"/>
            <a:ext cx="7737475" cy="5238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392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03263" y="1143000"/>
            <a:ext cx="3810000" cy="5029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65663" y="1143000"/>
            <a:ext cx="3810000" cy="5029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3264" y="800100"/>
            <a:ext cx="7737475" cy="5238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545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642934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714488"/>
            <a:ext cx="4040188" cy="441167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000108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15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714488"/>
            <a:ext cx="4041775" cy="4411675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03264" y="800100"/>
            <a:ext cx="7737475" cy="5238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0068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03264" y="800100"/>
            <a:ext cx="7737475" cy="5238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866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7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2828916" cy="1162050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571614"/>
            <a:ext cx="2828916" cy="455455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77864" y="1428738"/>
            <a:ext cx="2808253" cy="45719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271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85920" y="5357826"/>
            <a:ext cx="5500726" cy="71438"/>
          </a:xfrm>
          <a:prstGeom prst="rect">
            <a:avLst/>
          </a:prstGeom>
          <a:gradFill rotWithShape="0">
            <a:gsLst>
              <a:gs pos="0">
                <a:schemeClr val="accent1">
                  <a:gamma/>
                  <a:shade val="69804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541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3263" y="1524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 smtClean="0"/>
              <a:t>마스터 제목 유형 편집 </a:t>
            </a:r>
            <a:r>
              <a:rPr lang="en-US" altLang="ko-KR" dirty="0" smtClean="0"/>
              <a:t>(Title)</a:t>
            </a:r>
            <a:endParaRPr lang="ko-KR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3263" y="1143000"/>
            <a:ext cx="7772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dirty="0" smtClean="0"/>
              <a:t>마스터 문자열 유형 편집 </a:t>
            </a:r>
            <a:r>
              <a:rPr lang="en-US" altLang="ko-KR" dirty="0" smtClean="0"/>
              <a:t>(First)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둘째 수준 </a:t>
            </a:r>
            <a:r>
              <a:rPr lang="en-US" altLang="ko-KR" dirty="0" smtClean="0"/>
              <a:t>(Second)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셋째 수준 </a:t>
            </a:r>
            <a:r>
              <a:rPr lang="en-US" altLang="ko-KR" dirty="0" smtClean="0"/>
              <a:t>(Third)</a:t>
            </a:r>
            <a:endParaRPr lang="ko-KR" altLang="en-US" dirty="0" smtClean="0"/>
          </a:p>
          <a:p>
            <a:pPr lvl="3"/>
            <a:r>
              <a:rPr lang="ko-KR" altLang="en-US" dirty="0" smtClean="0"/>
              <a:t>넷째 수준 </a:t>
            </a:r>
            <a:r>
              <a:rPr lang="en-US" altLang="ko-KR" dirty="0" smtClean="0"/>
              <a:t>(Forth)</a:t>
            </a:r>
            <a:endParaRPr lang="ko-KR" altLang="en-US" dirty="0" smtClean="0"/>
          </a:p>
          <a:p>
            <a:pPr lvl="4"/>
            <a:r>
              <a:rPr lang="ko-KR" altLang="en-US" dirty="0" smtClean="0"/>
              <a:t>다섯째 수준 </a:t>
            </a:r>
            <a:r>
              <a:rPr lang="en-US" altLang="ko-KR" dirty="0" smtClean="0"/>
              <a:t>(Fifth)</a:t>
            </a:r>
            <a:endParaRPr lang="ko-KR" altLang="en-US" dirty="0" smtClean="0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08401" y="6324600"/>
            <a:ext cx="172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fontAlgn="auto" latinLnBrk="0" hangingPunct="0">
              <a:spcBef>
                <a:spcPts val="0"/>
              </a:spcBef>
              <a:spcAft>
                <a:spcPts val="0"/>
              </a:spcAft>
              <a:defRPr kumimoji="0" sz="750">
                <a:latin typeface="+mn-lt"/>
                <a:ea typeface="+mn-ea"/>
              </a:defRPr>
            </a:lvl1pPr>
          </a:lstStyle>
          <a:p>
            <a:fld id="{416575B0-21B0-47E5-B42D-70AF779122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685800" y="6381750"/>
            <a:ext cx="7772400" cy="0"/>
          </a:xfrm>
          <a:prstGeom prst="line">
            <a:avLst/>
          </a:prstGeom>
          <a:noFill/>
          <a:ln w="25400">
            <a:solidFill>
              <a:srgbClr val="969696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>
              <a:latin typeface="+mn-lt"/>
              <a:ea typeface="+mn-ea"/>
            </a:endParaRP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609601" y="6389688"/>
            <a:ext cx="184731" cy="2539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fontAlgn="auto" latinLnBrk="0" hangingPunct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1050" b="1">
              <a:latin typeface="Arial" charset="0"/>
              <a:ea typeface="돋움" pitchFamily="50" charset="-127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4213" y="63198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fontAlgn="auto" latinLnBrk="0" hangingPunct="0">
              <a:spcBef>
                <a:spcPts val="0"/>
              </a:spcBef>
              <a:spcAft>
                <a:spcPts val="0"/>
              </a:spcAft>
              <a:defRPr kumimoji="0" sz="900" b="1" dirty="0" smtClean="0"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pic>
        <p:nvPicPr>
          <p:cNvPr id="11" name="Picture 1032" descr="D:\My Documents\My Seminars\MPEG\kookmin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53328" y="6197622"/>
            <a:ext cx="1147763" cy="446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9368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342900"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685800"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028700"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371600" algn="l" rtl="0" eaLnBrk="1" fontAlgn="base" latinLnBrk="1" hangingPunct="1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145256" indent="-145256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Font typeface="돋움" panose="020B0600000101010101" pitchFamily="50" charset="-127"/>
        <a:buChar char="⊙"/>
        <a:tabLst>
          <a:tab pos="716756" algn="l"/>
        </a:tabLst>
        <a:defRPr kumimoji="1" sz="1800" b="1">
          <a:solidFill>
            <a:schemeClr val="tx1"/>
          </a:solidFill>
          <a:latin typeface="+mn-lt"/>
          <a:ea typeface="+mn-ea"/>
          <a:cs typeface="+mn-cs"/>
        </a:defRPr>
      </a:lvl1pPr>
      <a:lvl2pPr marL="426244" indent="-138113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Font typeface="Arial" pitchFamily="34" charset="0"/>
        <a:buChar char="●"/>
        <a:tabLst>
          <a:tab pos="716756" algn="l"/>
        </a:tabLst>
        <a:defRPr kumimoji="1" sz="1500" b="1">
          <a:solidFill>
            <a:schemeClr val="tx1"/>
          </a:solidFill>
          <a:latin typeface="+mn-lt"/>
          <a:ea typeface="+mn-ea"/>
        </a:defRPr>
      </a:lvl2pPr>
      <a:lvl3pPr marL="716756" indent="-147638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Font typeface="Arial" pitchFamily="34" charset="0"/>
        <a:buChar char="○"/>
        <a:tabLst>
          <a:tab pos="716756" algn="l"/>
        </a:tabLst>
        <a:defRPr kumimoji="1" sz="1500">
          <a:solidFill>
            <a:schemeClr val="tx1"/>
          </a:solidFill>
          <a:latin typeface="+mn-lt"/>
          <a:ea typeface="+mn-ea"/>
        </a:defRPr>
      </a:lvl3pPr>
      <a:lvl4pPr marL="929879" indent="-70247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Char char="•"/>
        <a:tabLst>
          <a:tab pos="716756" algn="l"/>
        </a:tabLst>
        <a:defRPr kumimoji="1" sz="1350" b="0">
          <a:solidFill>
            <a:schemeClr val="tx1"/>
          </a:solidFill>
          <a:latin typeface="+mn-lt"/>
          <a:ea typeface="+mn-ea"/>
        </a:defRPr>
      </a:lvl4pPr>
      <a:lvl5pPr marL="1141810" indent="-69056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Char char="•"/>
        <a:tabLst>
          <a:tab pos="716756" algn="l"/>
        </a:tabLst>
        <a:defRPr kumimoji="1" sz="1350">
          <a:solidFill>
            <a:schemeClr val="tx1"/>
          </a:solidFill>
          <a:latin typeface="+mn-lt"/>
          <a:ea typeface="+mn-ea"/>
        </a:defRPr>
      </a:lvl5pPr>
      <a:lvl6pPr marL="1484710" indent="-69056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Char char="•"/>
        <a:tabLst>
          <a:tab pos="716756" algn="l"/>
        </a:tabLst>
        <a:defRPr kumimoji="1">
          <a:solidFill>
            <a:schemeClr val="tx1"/>
          </a:solidFill>
          <a:latin typeface="Arial" charset="0"/>
          <a:ea typeface="굴림" pitchFamily="50" charset="-127"/>
        </a:defRPr>
      </a:lvl6pPr>
      <a:lvl7pPr marL="1827610" indent="-69056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Char char="•"/>
        <a:tabLst>
          <a:tab pos="716756" algn="l"/>
        </a:tabLst>
        <a:defRPr kumimoji="1">
          <a:solidFill>
            <a:schemeClr val="tx1"/>
          </a:solidFill>
          <a:latin typeface="Arial" charset="0"/>
          <a:ea typeface="굴림" pitchFamily="50" charset="-127"/>
        </a:defRPr>
      </a:lvl7pPr>
      <a:lvl8pPr marL="2170510" indent="-69056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Char char="•"/>
        <a:tabLst>
          <a:tab pos="716756" algn="l"/>
        </a:tabLst>
        <a:defRPr kumimoji="1">
          <a:solidFill>
            <a:schemeClr val="tx1"/>
          </a:solidFill>
          <a:latin typeface="Arial" charset="0"/>
          <a:ea typeface="굴림" pitchFamily="50" charset="-127"/>
        </a:defRPr>
      </a:lvl8pPr>
      <a:lvl9pPr marL="2513410" indent="-69056" algn="l" rtl="0" eaLnBrk="1" fontAlgn="base" latinLnBrk="1" hangingPunct="1">
        <a:spcBef>
          <a:spcPct val="20000"/>
        </a:spcBef>
        <a:spcAft>
          <a:spcPct val="0"/>
        </a:spcAft>
        <a:buClr>
          <a:srgbClr val="6EA0B0"/>
        </a:buClr>
        <a:buChar char="•"/>
        <a:tabLst>
          <a:tab pos="716756" algn="l"/>
        </a:tabLst>
        <a:defRPr kumimoji="1">
          <a:solidFill>
            <a:schemeClr val="tx1"/>
          </a:solidFill>
          <a:latin typeface="Arial" charset="0"/>
          <a:ea typeface="굴림" pitchFamily="50" charset="-127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9.png"/><Relationship Id="rId5" Type="http://schemas.openxmlformats.org/officeDocument/2006/relationships/image" Target="../media/image18.png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26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3.wdp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jpe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3.wdp"/><Relationship Id="rId1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image" Target="../media/image8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3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3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12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3.png"/><Relationship Id="rId5" Type="http://schemas.openxmlformats.org/officeDocument/2006/relationships/image" Target="../media/image30.png"/><Relationship Id="rId10" Type="http://schemas.openxmlformats.org/officeDocument/2006/relationships/image" Target="../media/image42.png"/><Relationship Id="rId4" Type="http://schemas.openxmlformats.org/officeDocument/2006/relationships/image" Target="../media/image2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6.png"/><Relationship Id="rId3" Type="http://schemas.openxmlformats.org/officeDocument/2006/relationships/image" Target="../media/image47.png"/><Relationship Id="rId7" Type="http://schemas.openxmlformats.org/officeDocument/2006/relationships/image" Target="../media/image13.png"/><Relationship Id="rId12" Type="http://schemas.openxmlformats.org/officeDocument/2006/relationships/image" Target="../media/image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activefold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3" Type="http://schemas.openxmlformats.org/officeDocument/2006/relationships/image" Target="../media/image10.png"/><Relationship Id="rId25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80.png"/><Relationship Id="rId5" Type="http://schemas.openxmlformats.org/officeDocument/2006/relationships/image" Target="../media/image12.png"/><Relationship Id="rId23" Type="http://schemas.openxmlformats.org/officeDocument/2006/relationships/image" Target="../media/image35.png"/><Relationship Id="rId4" Type="http://schemas.openxmlformats.org/officeDocument/2006/relationships/image" Target="../media/image11.png"/><Relationship Id="rId27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vXTh3tCHEP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8.png"/><Relationship Id="rId1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19" Type="http://schemas.openxmlformats.org/officeDocument/2006/relationships/image" Target="../media/image31.png"/><Relationship Id="rId4" Type="http://schemas.microsoft.com/office/2007/relationships/hdphoto" Target="../media/hdphoto1.wdp"/><Relationship Id="rId9" Type="http://schemas.openxmlformats.org/officeDocument/2006/relationships/image" Target="../media/image23.png"/><Relationship Id="rId1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Active Folder : Integrating All Activities of Simulation on File System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altLang="ko-KR" dirty="0" err="1"/>
              <a:t>Suntae</a:t>
            </a:r>
            <a:r>
              <a:rPr lang="en-US" altLang="ko-KR" dirty="0"/>
              <a:t> Hwang ( sthwang@kookmin.ac.kr )</a:t>
            </a:r>
          </a:p>
          <a:p>
            <a:r>
              <a:rPr lang="en-US" altLang="ko-KR" dirty="0" err="1" smtClean="0"/>
              <a:t>Daeyoung</a:t>
            </a:r>
            <a:r>
              <a:rPr lang="en-US" altLang="ko-KR" dirty="0" smtClean="0"/>
              <a:t> Heo ( dyheo@kookmin.ac.kr )</a:t>
            </a:r>
          </a:p>
          <a:p>
            <a:r>
              <a:rPr lang="en-US" altLang="ko-KR" dirty="0" smtClean="0"/>
              <a:t>School of Computer Science</a:t>
            </a:r>
            <a:endParaRPr lang="en-US" altLang="ko-KR" dirty="0"/>
          </a:p>
          <a:p>
            <a:r>
              <a:rPr lang="en-US" altLang="ko-KR" dirty="0" err="1" smtClean="0"/>
              <a:t>Kookmin</a:t>
            </a:r>
            <a:r>
              <a:rPr lang="en-US" altLang="ko-KR" dirty="0" smtClean="0"/>
              <a:t> University</a:t>
            </a:r>
          </a:p>
          <a:p>
            <a:r>
              <a:rPr lang="en-US" altLang="ko-KR" dirty="0" smtClean="0"/>
              <a:t>Apr 10 2014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282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178" y="-45750"/>
            <a:ext cx="9153178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3500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04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5" descr="http://www.charmm.org/old_site/develop/milan/mb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7361" y1="66250" x2="32813" y2="75972"/>
                        <a14:foregroundMark x1="34028" y1="79028" x2="52083" y2="80556"/>
                        <a14:foregroundMark x1="56250" y1="83333" x2="75694" y2="76250"/>
                        <a14:foregroundMark x1="82465" y1="75139" x2="90451" y2="55417"/>
                        <a14:foregroundMark x1="88542" y1="47500" x2="80556" y2="29306"/>
                        <a14:foregroundMark x1="77431" y1="27500" x2="50694" y2="17778"/>
                        <a14:foregroundMark x1="44965" y1="19028" x2="25521" y2="23889"/>
                        <a14:foregroundMark x1="17708" y1="26250" x2="11632" y2="42083"/>
                        <a14:foregroundMark x1="10764" y1="53333" x2="19618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53" y="2598419"/>
            <a:ext cx="1280167" cy="16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 rot="20700000">
            <a:off x="6913387" y="2810471"/>
            <a:ext cx="857659" cy="387658"/>
            <a:chOff x="3563648" y="2080183"/>
            <a:chExt cx="857659" cy="387658"/>
          </a:xfrm>
        </p:grpSpPr>
        <p:pic>
          <p:nvPicPr>
            <p:cNvPr id="56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563648" y="2080183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3851920" y="2089423"/>
              <a:ext cx="56938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Spin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1000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 rot="900000">
            <a:off x="6928382" y="2548662"/>
            <a:ext cx="896445" cy="387658"/>
            <a:chOff x="3387523" y="2956020"/>
            <a:chExt cx="896445" cy="387658"/>
          </a:xfrm>
        </p:grpSpPr>
        <p:pic>
          <p:nvPicPr>
            <p:cNvPr id="59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3519015" y="2956020"/>
              <a:ext cx="764953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Temperature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273K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 rot="16200000">
            <a:off x="7194443" y="2597823"/>
            <a:ext cx="894692" cy="1925256"/>
            <a:chOff x="705835" y="1925505"/>
            <a:chExt cx="894692" cy="1925256"/>
          </a:xfrm>
        </p:grpSpPr>
        <p:grpSp>
          <p:nvGrpSpPr>
            <p:cNvPr id="77" name="그룹 76"/>
            <p:cNvGrpSpPr/>
            <p:nvPr/>
          </p:nvGrpSpPr>
          <p:grpSpPr>
            <a:xfrm rot="2700000">
              <a:off x="111819" y="2519521"/>
              <a:ext cx="1925256" cy="737224"/>
              <a:chOff x="1075731" y="785633"/>
              <a:chExt cx="2709391" cy="1037487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2195734" y="908720"/>
                <a:ext cx="1589388" cy="9144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0" name="이등변 삼각형 79"/>
              <p:cNvSpPr/>
              <p:nvPr/>
            </p:nvSpPr>
            <p:spPr>
              <a:xfrm rot="16200000">
                <a:off x="1559249" y="1185167"/>
                <a:ext cx="912935" cy="36004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1" name="이등변 삼각형 80"/>
              <p:cNvSpPr/>
              <p:nvPr/>
            </p:nvSpPr>
            <p:spPr>
              <a:xfrm rot="16200000" flipV="1">
                <a:off x="1905056" y="1207811"/>
                <a:ext cx="908734" cy="321881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82" name="Picture 7" descr="http://www.ch.embnet.org/MD_tutorial/Images/Other/title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1075731" y="785633"/>
                <a:ext cx="1451396" cy="68823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3" name="이등변 삼각형 82"/>
              <p:cNvSpPr/>
              <p:nvPr/>
            </p:nvSpPr>
            <p:spPr>
              <a:xfrm flipV="1">
                <a:off x="2195736" y="908720"/>
                <a:ext cx="648072" cy="45720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4" name="이등변 삼각형 83"/>
              <p:cNvSpPr/>
              <p:nvPr/>
            </p:nvSpPr>
            <p:spPr>
              <a:xfrm rot="10800000" flipV="1">
                <a:off x="2195736" y="1344660"/>
                <a:ext cx="648072" cy="47846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2520365" y="914386"/>
                <a:ext cx="1251004" cy="907269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/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ActiveFolder . . .</a:t>
                </a:r>
                <a:r>
                  <a:rPr lang="en-US" altLang="ko-KR" sz="300" b="1" i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...</a:t>
                </a:r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CHARMM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Simulation</a:t>
                </a:r>
                <a:endParaRPr lang="ko-KR" altLang="en-US" sz="7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3645426" y="1687151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354423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343794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333165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22536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11907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92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722" y="978480"/>
                <a:ext cx="123061" cy="8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8" name="TextBox 77"/>
            <p:cNvSpPr txBox="1"/>
            <p:nvPr/>
          </p:nvSpPr>
          <p:spPr>
            <a:xfrm rot="2700000">
              <a:off x="1259889" y="3448144"/>
              <a:ext cx="4812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Script</a:t>
              </a:r>
              <a:endParaRPr lang="ko-KR" altLang="en-US" sz="7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4427984" y="2519318"/>
            <a:ext cx="23855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How to create this product?</a:t>
            </a:r>
            <a:endParaRPr lang="ko-KR" altLang="en-US" sz="1100" b="1" i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6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22354" y="4355723"/>
            <a:ext cx="808536" cy="8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" name="그룹 307"/>
          <p:cNvGrpSpPr/>
          <p:nvPr/>
        </p:nvGrpSpPr>
        <p:grpSpPr>
          <a:xfrm>
            <a:off x="6257590" y="4249485"/>
            <a:ext cx="1771803" cy="1771803"/>
            <a:chOff x="6257590" y="4249485"/>
            <a:chExt cx="1771803" cy="1771803"/>
          </a:xfrm>
        </p:grpSpPr>
        <p:grpSp>
          <p:nvGrpSpPr>
            <p:cNvPr id="97" name="그룹 96"/>
            <p:cNvGrpSpPr/>
            <p:nvPr/>
          </p:nvGrpSpPr>
          <p:grpSpPr>
            <a:xfrm>
              <a:off x="6257590" y="4249485"/>
              <a:ext cx="1771803" cy="1771803"/>
              <a:chOff x="6257590" y="3871239"/>
              <a:chExt cx="1771803" cy="1771803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6257590" y="3871239"/>
                <a:ext cx="1771803" cy="1771803"/>
                <a:chOff x="6228184" y="3921122"/>
                <a:chExt cx="1771803" cy="1771803"/>
              </a:xfrm>
            </p:grpSpPr>
            <p:pic>
              <p:nvPicPr>
                <p:cNvPr id="4" name="Picture 16" descr="http://www.veryicon.com/icon/png/System/Sleek%20XP%20Basic/Folder%20Open.png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8184" y="3921122"/>
                  <a:ext cx="1771803" cy="1771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/>
                <p:cNvSpPr txBox="1"/>
                <p:nvPr/>
              </p:nvSpPr>
              <p:spPr>
                <a:xfrm>
                  <a:off x="6804248" y="4849415"/>
                  <a:ext cx="10759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i="1" dirty="0" smtClean="0">
                      <a:latin typeface="Verdana" panose="020B0604030504040204" pitchFamily="34" charset="0"/>
                      <a:cs typeface="Verdana" panose="020B0604030504040204" pitchFamily="34" charset="0"/>
                    </a:rPr>
                    <a:t>Products</a:t>
                  </a:r>
                  <a:endParaRPr lang="ko-KR" altLang="en-US" sz="1400" b="1" i="1" dirty="0">
                    <a:latin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3" name="정육면체 2"/>
              <p:cNvSpPr/>
              <p:nvPr/>
            </p:nvSpPr>
            <p:spPr>
              <a:xfrm>
                <a:off x="6444208" y="5085184"/>
                <a:ext cx="265907" cy="265907"/>
              </a:xfrm>
              <a:prstGeom prst="cub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6522" y="4436120"/>
                <a:ext cx="317733" cy="223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8" name="TextBox 97"/>
            <p:cNvSpPr txBox="1"/>
            <p:nvPr/>
          </p:nvSpPr>
          <p:spPr>
            <a:xfrm>
              <a:off x="6420174" y="4563939"/>
              <a:ext cx="74411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P-SPACE</a:t>
              </a:r>
              <a:endParaRPr lang="ko-KR" altLang="en-US" sz="9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4310340" y="48644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971600" y="2737317"/>
            <a:ext cx="2056973" cy="1006371"/>
            <a:chOff x="4067944" y="3286725"/>
            <a:chExt cx="2056973" cy="1006371"/>
          </a:xfrm>
        </p:grpSpPr>
        <p:sp>
          <p:nvSpPr>
            <p:cNvPr id="102" name="TextBox 101"/>
            <p:cNvSpPr txBox="1"/>
            <p:nvPr/>
          </p:nvSpPr>
          <p:spPr>
            <a:xfrm>
              <a:off x="4072762" y="3831431"/>
              <a:ext cx="15295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Product</a:t>
              </a:r>
              <a:endParaRPr lang="ko-KR" altLang="en-US" sz="2400" b="1" dirty="0">
                <a:solidFill>
                  <a:schemeClr val="accent3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067944" y="3286725"/>
              <a:ext cx="2056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ko-KR" b="1" dirty="0" smtClean="0">
                  <a:solidFill>
                    <a:schemeClr val="accent3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Provenance</a:t>
              </a:r>
              <a:endParaRPr lang="ko-KR" altLang="en-US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5" name="그룹 144"/>
          <p:cNvGrpSpPr/>
          <p:nvPr/>
        </p:nvGrpSpPr>
        <p:grpSpPr>
          <a:xfrm>
            <a:off x="1067659" y="476672"/>
            <a:ext cx="1560125" cy="1595889"/>
            <a:chOff x="1703705" y="268539"/>
            <a:chExt cx="1560125" cy="1595889"/>
          </a:xfrm>
        </p:grpSpPr>
        <p:grpSp>
          <p:nvGrpSpPr>
            <p:cNvPr id="140" name="그룹 139"/>
            <p:cNvGrpSpPr/>
            <p:nvPr/>
          </p:nvGrpSpPr>
          <p:grpSpPr>
            <a:xfrm>
              <a:off x="1703705" y="268539"/>
              <a:ext cx="1560125" cy="1595889"/>
              <a:chOff x="1120839" y="860007"/>
              <a:chExt cx="1458937" cy="1595889"/>
            </a:xfrm>
          </p:grpSpPr>
          <p:sp>
            <p:nvSpPr>
              <p:cNvPr id="141" name="모서리가 둥근 직사각형 140"/>
              <p:cNvSpPr/>
              <p:nvPr/>
            </p:nvSpPr>
            <p:spPr>
              <a:xfrm>
                <a:off x="1120840" y="860007"/>
                <a:ext cx="1448459" cy="1595889"/>
              </a:xfrm>
              <a:prstGeom prst="roundRect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1120839" y="861864"/>
                <a:ext cx="1458937" cy="334888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Relationship</a:t>
                </a:r>
                <a:endParaRPr lang="ko-KR" altLang="en-US" sz="11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1752736" y="623453"/>
              <a:ext cx="138852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PROVIDED / USED</a:t>
              </a:r>
              <a:endParaRPr lang="ko-KR" alt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774126" y="1058282"/>
            <a:ext cx="1577652" cy="1595889"/>
            <a:chOff x="499593" y="330859"/>
            <a:chExt cx="1577652" cy="1595889"/>
          </a:xfrm>
        </p:grpSpPr>
        <p:grpSp>
          <p:nvGrpSpPr>
            <p:cNvPr id="106" name="그룹 105"/>
            <p:cNvGrpSpPr/>
            <p:nvPr/>
          </p:nvGrpSpPr>
          <p:grpSpPr>
            <a:xfrm>
              <a:off x="517120" y="330859"/>
              <a:ext cx="1560125" cy="1595889"/>
              <a:chOff x="1120839" y="860007"/>
              <a:chExt cx="1458937" cy="1595889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1120840" y="860007"/>
                <a:ext cx="1448459" cy="1595889"/>
              </a:xfrm>
              <a:prstGeom prst="roundRect">
                <a:avLst/>
              </a:prstGeom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1120839" y="861864"/>
                <a:ext cx="1458937" cy="334888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History Board</a:t>
                </a:r>
                <a:endParaRPr lang="ko-KR" altLang="en-US" sz="11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cxnSp>
          <p:nvCxnSpPr>
            <p:cNvPr id="108" name="직선 연결선 107"/>
            <p:cNvCxnSpPr/>
            <p:nvPr/>
          </p:nvCxnSpPr>
          <p:spPr>
            <a:xfrm>
              <a:off x="514509" y="883628"/>
              <a:ext cx="154892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/>
            <p:nvPr/>
          </p:nvCxnSpPr>
          <p:spPr>
            <a:xfrm>
              <a:off x="514509" y="1123655"/>
              <a:ext cx="154892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>
              <a:off x="514509" y="1363682"/>
              <a:ext cx="1537220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514509" y="1603708"/>
              <a:ext cx="1512168" cy="0"/>
            </a:xfrm>
            <a:prstGeom prst="line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11897" y="683573"/>
              <a:ext cx="147829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Created by CHARMM Activity</a:t>
              </a:r>
              <a:endParaRPr lang="ko-KR" altLang="en-US" sz="7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9593" y="923600"/>
              <a:ext cx="11304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From ssh.server.com</a:t>
              </a:r>
              <a:endParaRPr lang="ko-KR" altLang="en-US" sz="7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11897" y="1171660"/>
              <a:ext cx="75052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At 2014.m.d</a:t>
              </a:r>
              <a:endParaRPr lang="ko-KR" altLang="en-US" sz="7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21731" y="1403653"/>
              <a:ext cx="14510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err="1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StageOut</a:t>
              </a:r>
              <a:r>
                <a:rPr lang="en-US" altLang="ko-KR" sz="700" i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: 2014.m.d 12:30</a:t>
              </a:r>
              <a:endParaRPr lang="ko-KR" altLang="en-US" sz="7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511897" y="1619677"/>
              <a:ext cx="145103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err="1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StageOut</a:t>
              </a:r>
              <a:r>
                <a:rPr lang="en-US" altLang="ko-KR" sz="700" i="1" dirty="0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: 2014.m.d 13:02</a:t>
              </a:r>
              <a:endParaRPr lang="ko-KR" altLang="en-US" sz="700" i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46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79647" y="1747279"/>
            <a:ext cx="1232714" cy="14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4" name="그룹 273"/>
          <p:cNvGrpSpPr/>
          <p:nvPr/>
        </p:nvGrpSpPr>
        <p:grpSpPr>
          <a:xfrm>
            <a:off x="458200" y="4809884"/>
            <a:ext cx="3486192" cy="703957"/>
            <a:chOff x="467544" y="4957291"/>
            <a:chExt cx="3486192" cy="703957"/>
          </a:xfrm>
        </p:grpSpPr>
        <p:cxnSp>
          <p:nvCxnSpPr>
            <p:cNvPr id="246" name="구부러진 연결선 245"/>
            <p:cNvCxnSpPr/>
            <p:nvPr/>
          </p:nvCxnSpPr>
          <p:spPr>
            <a:xfrm rot="5400000" flipH="1" flipV="1">
              <a:off x="3251024" y="5177955"/>
              <a:ext cx="475240" cy="478644"/>
            </a:xfrm>
            <a:prstGeom prst="curvedConnector4">
              <a:avLst>
                <a:gd name="adj1" fmla="val -48102"/>
                <a:gd name="adj2" fmla="val 1829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구부러진 연결선 246"/>
            <p:cNvCxnSpPr/>
            <p:nvPr/>
          </p:nvCxnSpPr>
          <p:spPr>
            <a:xfrm rot="5400000" flipH="1" flipV="1">
              <a:off x="2969556" y="4896487"/>
              <a:ext cx="475240" cy="1041579"/>
            </a:xfrm>
            <a:prstGeom prst="curvedConnector4">
              <a:avLst>
                <a:gd name="adj1" fmla="val -48102"/>
                <a:gd name="adj2" fmla="val 1381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구부러진 연결선 247"/>
            <p:cNvCxnSpPr/>
            <p:nvPr/>
          </p:nvCxnSpPr>
          <p:spPr>
            <a:xfrm rot="5400000" flipH="1" flipV="1">
              <a:off x="2688089" y="4615020"/>
              <a:ext cx="475240" cy="1604514"/>
            </a:xfrm>
            <a:prstGeom prst="curvedConnector4">
              <a:avLst>
                <a:gd name="adj1" fmla="val -48102"/>
                <a:gd name="adj2" fmla="val 12475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구부러진 연결선 248"/>
            <p:cNvCxnSpPr/>
            <p:nvPr/>
          </p:nvCxnSpPr>
          <p:spPr>
            <a:xfrm rot="5400000" flipH="1" flipV="1">
              <a:off x="2406621" y="4333552"/>
              <a:ext cx="475240" cy="2167449"/>
            </a:xfrm>
            <a:prstGeom prst="curvedConnector4">
              <a:avLst>
                <a:gd name="adj1" fmla="val -48102"/>
                <a:gd name="adj2" fmla="val 11832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구부러진 연결선 249"/>
            <p:cNvCxnSpPr/>
            <p:nvPr/>
          </p:nvCxnSpPr>
          <p:spPr>
            <a:xfrm rot="5400000" flipH="1" flipV="1">
              <a:off x="2155709" y="4055176"/>
              <a:ext cx="447776" cy="2696738"/>
            </a:xfrm>
            <a:prstGeom prst="curvedConnector4">
              <a:avLst>
                <a:gd name="adj1" fmla="val -51052"/>
                <a:gd name="adj2" fmla="val 11472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구부러진 연결선 250"/>
            <p:cNvCxnSpPr/>
            <p:nvPr/>
          </p:nvCxnSpPr>
          <p:spPr>
            <a:xfrm rot="5400000" flipH="1" flipV="1">
              <a:off x="1860135" y="3787066"/>
              <a:ext cx="475240" cy="3260421"/>
            </a:xfrm>
            <a:prstGeom prst="curvedConnector4">
              <a:avLst>
                <a:gd name="adj1" fmla="val -48102"/>
                <a:gd name="adj2" fmla="val 1121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구부러진 연결선 251"/>
            <p:cNvCxnSpPr/>
            <p:nvPr/>
          </p:nvCxnSpPr>
          <p:spPr>
            <a:xfrm rot="16200000" flipH="1">
              <a:off x="739851" y="5382590"/>
              <a:ext cx="12700" cy="544613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3" name="구부러진 연결선 252"/>
            <p:cNvCxnSpPr/>
            <p:nvPr/>
          </p:nvCxnSpPr>
          <p:spPr>
            <a:xfrm rot="16200000" flipH="1">
              <a:off x="1286337" y="5380717"/>
              <a:ext cx="12700" cy="54835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4" name="구부러진 연결선 253"/>
            <p:cNvCxnSpPr/>
            <p:nvPr/>
          </p:nvCxnSpPr>
          <p:spPr>
            <a:xfrm rot="16200000" flipH="1">
              <a:off x="1567805" y="5099250"/>
              <a:ext cx="12700" cy="1111294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5" name="구부러진 연결선 254"/>
            <p:cNvCxnSpPr/>
            <p:nvPr/>
          </p:nvCxnSpPr>
          <p:spPr>
            <a:xfrm rot="16200000" flipH="1">
              <a:off x="1849272" y="4817782"/>
              <a:ext cx="12700" cy="167422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6" name="구부러진 연결선 255"/>
            <p:cNvCxnSpPr/>
            <p:nvPr/>
          </p:nvCxnSpPr>
          <p:spPr>
            <a:xfrm rot="16200000" flipH="1">
              <a:off x="2130740" y="4536315"/>
              <a:ext cx="12700" cy="2237164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7" name="구부러진 연결선 256"/>
            <p:cNvCxnSpPr/>
            <p:nvPr/>
          </p:nvCxnSpPr>
          <p:spPr>
            <a:xfrm flipV="1">
              <a:off x="3727966" y="4957291"/>
              <a:ext cx="225770" cy="222366"/>
            </a:xfrm>
            <a:prstGeom prst="curvedConnector3">
              <a:avLst>
                <a:gd name="adj1" fmla="val 27592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구부러진 연결선 257"/>
            <p:cNvCxnSpPr/>
            <p:nvPr/>
          </p:nvCxnSpPr>
          <p:spPr>
            <a:xfrm flipH="1">
              <a:off x="1012158" y="5179657"/>
              <a:ext cx="2715808" cy="475240"/>
            </a:xfrm>
            <a:prstGeom prst="curvedConnector4">
              <a:avLst>
                <a:gd name="adj1" fmla="val -14625"/>
                <a:gd name="adj2" fmla="val 148102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9" name="구부러진 연결선 258"/>
            <p:cNvCxnSpPr/>
            <p:nvPr/>
          </p:nvCxnSpPr>
          <p:spPr>
            <a:xfrm flipH="1">
              <a:off x="1012158" y="4957291"/>
              <a:ext cx="2941578" cy="697606"/>
            </a:xfrm>
            <a:prstGeom prst="curvedConnector4">
              <a:avLst>
                <a:gd name="adj1" fmla="val -13502"/>
                <a:gd name="adj2" fmla="val 132769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0" name="구부러진 연결선 259"/>
            <p:cNvCxnSpPr/>
            <p:nvPr/>
          </p:nvCxnSpPr>
          <p:spPr>
            <a:xfrm rot="16200000" flipH="1">
              <a:off x="1014031" y="5108411"/>
              <a:ext cx="12700" cy="1092972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1" name="구부러진 연결선 260"/>
            <p:cNvCxnSpPr/>
            <p:nvPr/>
          </p:nvCxnSpPr>
          <p:spPr>
            <a:xfrm rot="16200000" flipH="1">
              <a:off x="1286337" y="5380717"/>
              <a:ext cx="12700" cy="54835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2" name="구부러진 연결선 261"/>
            <p:cNvCxnSpPr/>
            <p:nvPr/>
          </p:nvCxnSpPr>
          <p:spPr>
            <a:xfrm rot="16200000" flipH="1">
              <a:off x="1841984" y="5373429"/>
              <a:ext cx="12700" cy="56293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3" name="구부러진 연결선 262"/>
            <p:cNvCxnSpPr/>
            <p:nvPr/>
          </p:nvCxnSpPr>
          <p:spPr>
            <a:xfrm rot="16200000" flipH="1">
              <a:off x="2123452" y="5091962"/>
              <a:ext cx="12700" cy="1125870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4" name="구부러진 연결선 263"/>
            <p:cNvCxnSpPr/>
            <p:nvPr/>
          </p:nvCxnSpPr>
          <p:spPr>
            <a:xfrm rot="16200000" flipH="1">
              <a:off x="2404919" y="4810494"/>
              <a:ext cx="12700" cy="168880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5" name="구부러진 연결선 264"/>
            <p:cNvCxnSpPr/>
            <p:nvPr/>
          </p:nvCxnSpPr>
          <p:spPr>
            <a:xfrm rot="5400000" flipH="1" flipV="1">
              <a:off x="2406621" y="4333552"/>
              <a:ext cx="475240" cy="2167449"/>
            </a:xfrm>
            <a:prstGeom prst="curvedConnector4">
              <a:avLst>
                <a:gd name="adj1" fmla="val -48102"/>
                <a:gd name="adj2" fmla="val 118325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구부러진 연결선 265"/>
            <p:cNvCxnSpPr/>
            <p:nvPr/>
          </p:nvCxnSpPr>
          <p:spPr>
            <a:xfrm rot="5400000" flipH="1" flipV="1">
              <a:off x="2408323" y="4109484"/>
              <a:ext cx="697606" cy="2393219"/>
            </a:xfrm>
            <a:prstGeom prst="curvedConnector4">
              <a:avLst>
                <a:gd name="adj1" fmla="val -32769"/>
                <a:gd name="adj2" fmla="val 116596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7" name="구부러진 연결선 266"/>
            <p:cNvCxnSpPr/>
            <p:nvPr/>
          </p:nvCxnSpPr>
          <p:spPr>
            <a:xfrm rot="16200000" flipH="1">
              <a:off x="1576966" y="4545476"/>
              <a:ext cx="12700" cy="2218842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8" name="구부러진 연결선 267"/>
            <p:cNvCxnSpPr/>
            <p:nvPr/>
          </p:nvCxnSpPr>
          <p:spPr>
            <a:xfrm rot="16200000" flipH="1">
              <a:off x="1849272" y="4817782"/>
              <a:ext cx="12700" cy="167422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9" name="구부러진 연결선 268"/>
            <p:cNvCxnSpPr/>
            <p:nvPr/>
          </p:nvCxnSpPr>
          <p:spPr>
            <a:xfrm rot="16200000" flipH="1">
              <a:off x="2123452" y="5091962"/>
              <a:ext cx="12700" cy="1125870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0" name="구부러진 연결선 269"/>
            <p:cNvCxnSpPr/>
            <p:nvPr/>
          </p:nvCxnSpPr>
          <p:spPr>
            <a:xfrm rot="16200000" flipH="1">
              <a:off x="2404919" y="5373429"/>
              <a:ext cx="12700" cy="56293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1" name="구부러진 연결선 270"/>
            <p:cNvCxnSpPr/>
            <p:nvPr/>
          </p:nvCxnSpPr>
          <p:spPr>
            <a:xfrm rot="5400000">
              <a:off x="2967855" y="5373430"/>
              <a:ext cx="12700" cy="56293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2" name="구부러진 연결선 271"/>
            <p:cNvCxnSpPr/>
            <p:nvPr/>
          </p:nvCxnSpPr>
          <p:spPr>
            <a:xfrm flipH="1">
              <a:off x="2686387" y="5179657"/>
              <a:ext cx="1041579" cy="475240"/>
            </a:xfrm>
            <a:prstGeom prst="curvedConnector4">
              <a:avLst>
                <a:gd name="adj1" fmla="val -38133"/>
                <a:gd name="adj2" fmla="val 148102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3" name="구부러진 연결선 272"/>
            <p:cNvCxnSpPr/>
            <p:nvPr/>
          </p:nvCxnSpPr>
          <p:spPr>
            <a:xfrm flipH="1">
              <a:off x="2686387" y="4957291"/>
              <a:ext cx="1267349" cy="697606"/>
            </a:xfrm>
            <a:prstGeom prst="curvedConnector4">
              <a:avLst>
                <a:gd name="adj1" fmla="val -31340"/>
                <a:gd name="adj2" fmla="val 132769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5" name="그룹 274"/>
          <p:cNvGrpSpPr/>
          <p:nvPr/>
        </p:nvGrpSpPr>
        <p:grpSpPr>
          <a:xfrm>
            <a:off x="459072" y="4924242"/>
            <a:ext cx="3486192" cy="703957"/>
            <a:chOff x="467544" y="4957291"/>
            <a:chExt cx="3486192" cy="703957"/>
          </a:xfrm>
        </p:grpSpPr>
        <p:cxnSp>
          <p:nvCxnSpPr>
            <p:cNvPr id="276" name="구부러진 연결선 275"/>
            <p:cNvCxnSpPr/>
            <p:nvPr/>
          </p:nvCxnSpPr>
          <p:spPr>
            <a:xfrm rot="5400000" flipH="1" flipV="1">
              <a:off x="3251024" y="5177955"/>
              <a:ext cx="475240" cy="478644"/>
            </a:xfrm>
            <a:prstGeom prst="curvedConnector4">
              <a:avLst>
                <a:gd name="adj1" fmla="val -48102"/>
                <a:gd name="adj2" fmla="val 18298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구부러진 연결선 276"/>
            <p:cNvCxnSpPr/>
            <p:nvPr/>
          </p:nvCxnSpPr>
          <p:spPr>
            <a:xfrm rot="5400000" flipH="1" flipV="1">
              <a:off x="2969556" y="4896487"/>
              <a:ext cx="475240" cy="1041579"/>
            </a:xfrm>
            <a:prstGeom prst="curvedConnector4">
              <a:avLst>
                <a:gd name="adj1" fmla="val -48102"/>
                <a:gd name="adj2" fmla="val 13813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구부러진 연결선 277"/>
            <p:cNvCxnSpPr/>
            <p:nvPr/>
          </p:nvCxnSpPr>
          <p:spPr>
            <a:xfrm rot="5400000" flipH="1" flipV="1">
              <a:off x="2688089" y="4615020"/>
              <a:ext cx="475240" cy="1604514"/>
            </a:xfrm>
            <a:prstGeom prst="curvedConnector4">
              <a:avLst>
                <a:gd name="adj1" fmla="val -48102"/>
                <a:gd name="adj2" fmla="val 124754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구부러진 연결선 278"/>
            <p:cNvCxnSpPr/>
            <p:nvPr/>
          </p:nvCxnSpPr>
          <p:spPr>
            <a:xfrm rot="5400000" flipH="1" flipV="1">
              <a:off x="2406621" y="4333552"/>
              <a:ext cx="475240" cy="2167449"/>
            </a:xfrm>
            <a:prstGeom prst="curvedConnector4">
              <a:avLst>
                <a:gd name="adj1" fmla="val -48102"/>
                <a:gd name="adj2" fmla="val 11832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구부러진 연결선 279"/>
            <p:cNvCxnSpPr/>
            <p:nvPr/>
          </p:nvCxnSpPr>
          <p:spPr>
            <a:xfrm rot="5400000" flipH="1" flipV="1">
              <a:off x="2155709" y="4055176"/>
              <a:ext cx="447776" cy="2696738"/>
            </a:xfrm>
            <a:prstGeom prst="curvedConnector4">
              <a:avLst>
                <a:gd name="adj1" fmla="val -51052"/>
                <a:gd name="adj2" fmla="val 114728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구부러진 연결선 280"/>
            <p:cNvCxnSpPr/>
            <p:nvPr/>
          </p:nvCxnSpPr>
          <p:spPr>
            <a:xfrm rot="5400000" flipH="1" flipV="1">
              <a:off x="1860135" y="3787066"/>
              <a:ext cx="475240" cy="3260421"/>
            </a:xfrm>
            <a:prstGeom prst="curvedConnector4">
              <a:avLst>
                <a:gd name="adj1" fmla="val -48102"/>
                <a:gd name="adj2" fmla="val 112182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구부러진 연결선 281"/>
            <p:cNvCxnSpPr/>
            <p:nvPr/>
          </p:nvCxnSpPr>
          <p:spPr>
            <a:xfrm rot="16200000" flipH="1">
              <a:off x="739851" y="5382590"/>
              <a:ext cx="12700" cy="544613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3" name="구부러진 연결선 282"/>
            <p:cNvCxnSpPr/>
            <p:nvPr/>
          </p:nvCxnSpPr>
          <p:spPr>
            <a:xfrm rot="16200000" flipH="1">
              <a:off x="1286337" y="5380717"/>
              <a:ext cx="12700" cy="54835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4" name="구부러진 연결선 283"/>
            <p:cNvCxnSpPr/>
            <p:nvPr/>
          </p:nvCxnSpPr>
          <p:spPr>
            <a:xfrm rot="16200000" flipH="1">
              <a:off x="1567805" y="5099250"/>
              <a:ext cx="12700" cy="1111294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5" name="구부러진 연결선 284"/>
            <p:cNvCxnSpPr/>
            <p:nvPr/>
          </p:nvCxnSpPr>
          <p:spPr>
            <a:xfrm rot="16200000" flipH="1">
              <a:off x="1849272" y="4817782"/>
              <a:ext cx="12700" cy="167422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6" name="구부러진 연결선 285"/>
            <p:cNvCxnSpPr/>
            <p:nvPr/>
          </p:nvCxnSpPr>
          <p:spPr>
            <a:xfrm rot="16200000" flipH="1">
              <a:off x="2130740" y="4536315"/>
              <a:ext cx="12700" cy="2237164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7" name="구부러진 연결선 286"/>
            <p:cNvCxnSpPr/>
            <p:nvPr/>
          </p:nvCxnSpPr>
          <p:spPr>
            <a:xfrm flipV="1">
              <a:off x="3727966" y="4957291"/>
              <a:ext cx="225770" cy="222366"/>
            </a:xfrm>
            <a:prstGeom prst="curvedConnector3">
              <a:avLst>
                <a:gd name="adj1" fmla="val 27592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구부러진 연결선 287"/>
            <p:cNvCxnSpPr/>
            <p:nvPr/>
          </p:nvCxnSpPr>
          <p:spPr>
            <a:xfrm flipH="1">
              <a:off x="1012158" y="5179657"/>
              <a:ext cx="2715808" cy="475240"/>
            </a:xfrm>
            <a:prstGeom prst="curvedConnector4">
              <a:avLst>
                <a:gd name="adj1" fmla="val -14625"/>
                <a:gd name="adj2" fmla="val 148102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9" name="구부러진 연결선 288"/>
            <p:cNvCxnSpPr/>
            <p:nvPr/>
          </p:nvCxnSpPr>
          <p:spPr>
            <a:xfrm flipH="1">
              <a:off x="1012158" y="4957291"/>
              <a:ext cx="2941578" cy="697606"/>
            </a:xfrm>
            <a:prstGeom prst="curvedConnector4">
              <a:avLst>
                <a:gd name="adj1" fmla="val -13502"/>
                <a:gd name="adj2" fmla="val 132769"/>
              </a:avLst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0" name="구부러진 연결선 289"/>
            <p:cNvCxnSpPr/>
            <p:nvPr/>
          </p:nvCxnSpPr>
          <p:spPr>
            <a:xfrm rot="16200000" flipH="1">
              <a:off x="1014031" y="5108411"/>
              <a:ext cx="12700" cy="1092972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1" name="구부러진 연결선 290"/>
            <p:cNvCxnSpPr/>
            <p:nvPr/>
          </p:nvCxnSpPr>
          <p:spPr>
            <a:xfrm rot="16200000" flipH="1">
              <a:off x="1286337" y="5380717"/>
              <a:ext cx="12700" cy="54835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2" name="구부러진 연결선 291"/>
            <p:cNvCxnSpPr/>
            <p:nvPr/>
          </p:nvCxnSpPr>
          <p:spPr>
            <a:xfrm rot="16200000" flipH="1">
              <a:off x="1841984" y="5373429"/>
              <a:ext cx="12700" cy="56293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3" name="구부러진 연결선 292"/>
            <p:cNvCxnSpPr/>
            <p:nvPr/>
          </p:nvCxnSpPr>
          <p:spPr>
            <a:xfrm rot="16200000" flipH="1">
              <a:off x="2123452" y="5091962"/>
              <a:ext cx="12700" cy="1125870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4" name="구부러진 연결선 293"/>
            <p:cNvCxnSpPr/>
            <p:nvPr/>
          </p:nvCxnSpPr>
          <p:spPr>
            <a:xfrm rot="16200000" flipH="1">
              <a:off x="2404919" y="4810494"/>
              <a:ext cx="12700" cy="168880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5" name="구부러진 연결선 294"/>
            <p:cNvCxnSpPr/>
            <p:nvPr/>
          </p:nvCxnSpPr>
          <p:spPr>
            <a:xfrm rot="5400000" flipH="1" flipV="1">
              <a:off x="2406621" y="4333552"/>
              <a:ext cx="475240" cy="2167449"/>
            </a:xfrm>
            <a:prstGeom prst="curvedConnector4">
              <a:avLst>
                <a:gd name="adj1" fmla="val -48102"/>
                <a:gd name="adj2" fmla="val 118325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6" name="구부러진 연결선 295"/>
            <p:cNvCxnSpPr/>
            <p:nvPr/>
          </p:nvCxnSpPr>
          <p:spPr>
            <a:xfrm rot="5400000" flipH="1" flipV="1">
              <a:off x="2408323" y="4109484"/>
              <a:ext cx="697606" cy="2393219"/>
            </a:xfrm>
            <a:prstGeom prst="curvedConnector4">
              <a:avLst>
                <a:gd name="adj1" fmla="val -32769"/>
                <a:gd name="adj2" fmla="val 116596"/>
              </a:avLst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7" name="구부러진 연결선 296"/>
            <p:cNvCxnSpPr/>
            <p:nvPr/>
          </p:nvCxnSpPr>
          <p:spPr>
            <a:xfrm rot="16200000" flipH="1">
              <a:off x="1576966" y="4545476"/>
              <a:ext cx="12700" cy="2218842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8" name="구부러진 연결선 297"/>
            <p:cNvCxnSpPr/>
            <p:nvPr/>
          </p:nvCxnSpPr>
          <p:spPr>
            <a:xfrm rot="16200000" flipH="1">
              <a:off x="1849272" y="4817782"/>
              <a:ext cx="12700" cy="1674229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9" name="구부러진 연결선 298"/>
            <p:cNvCxnSpPr/>
            <p:nvPr/>
          </p:nvCxnSpPr>
          <p:spPr>
            <a:xfrm rot="16200000" flipH="1">
              <a:off x="2123452" y="5091962"/>
              <a:ext cx="12700" cy="1125870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0" name="구부러진 연결선 299"/>
            <p:cNvCxnSpPr/>
            <p:nvPr/>
          </p:nvCxnSpPr>
          <p:spPr>
            <a:xfrm rot="16200000" flipH="1">
              <a:off x="2404919" y="5373429"/>
              <a:ext cx="12700" cy="56293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1" name="구부러진 연결선 300"/>
            <p:cNvCxnSpPr/>
            <p:nvPr/>
          </p:nvCxnSpPr>
          <p:spPr>
            <a:xfrm rot="5400000">
              <a:off x="2967855" y="5373430"/>
              <a:ext cx="12700" cy="562935"/>
            </a:xfrm>
            <a:prstGeom prst="curvedConnector3">
              <a:avLst>
                <a:gd name="adj1" fmla="val 180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2" name="구부러진 연결선 301"/>
            <p:cNvCxnSpPr/>
            <p:nvPr/>
          </p:nvCxnSpPr>
          <p:spPr>
            <a:xfrm flipH="1">
              <a:off x="2686387" y="5179657"/>
              <a:ext cx="1041579" cy="475240"/>
            </a:xfrm>
            <a:prstGeom prst="curvedConnector4">
              <a:avLst>
                <a:gd name="adj1" fmla="val -38133"/>
                <a:gd name="adj2" fmla="val 148102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3" name="구부러진 연결선 302"/>
            <p:cNvCxnSpPr/>
            <p:nvPr/>
          </p:nvCxnSpPr>
          <p:spPr>
            <a:xfrm flipH="1">
              <a:off x="2686387" y="4957291"/>
              <a:ext cx="1267349" cy="697606"/>
            </a:xfrm>
            <a:prstGeom prst="curvedConnector4">
              <a:avLst>
                <a:gd name="adj1" fmla="val -31340"/>
                <a:gd name="adj2" fmla="val 132769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05" name="그룹 304"/>
          <p:cNvGrpSpPr/>
          <p:nvPr/>
        </p:nvGrpSpPr>
        <p:grpSpPr>
          <a:xfrm>
            <a:off x="208224" y="2884753"/>
            <a:ext cx="5775904" cy="2873060"/>
            <a:chOff x="208224" y="2884753"/>
            <a:chExt cx="5775904" cy="2873060"/>
          </a:xfrm>
        </p:grpSpPr>
        <p:grpSp>
          <p:nvGrpSpPr>
            <p:cNvPr id="99" name="그룹 98"/>
            <p:cNvGrpSpPr/>
            <p:nvPr/>
          </p:nvGrpSpPr>
          <p:grpSpPr>
            <a:xfrm>
              <a:off x="208224" y="2884753"/>
              <a:ext cx="5775904" cy="2866709"/>
              <a:chOff x="208224" y="2568324"/>
              <a:chExt cx="5775904" cy="2866709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208224" y="2568324"/>
                <a:ext cx="5775904" cy="2866709"/>
                <a:chOff x="3656068" y="1550021"/>
                <a:chExt cx="5775904" cy="2866709"/>
              </a:xfrm>
            </p:grpSpPr>
            <p:sp>
              <p:nvSpPr>
                <p:cNvPr id="7" name="정육면체 6"/>
                <p:cNvSpPr/>
                <p:nvPr/>
              </p:nvSpPr>
              <p:spPr>
                <a:xfrm>
                  <a:off x="4559148" y="2852936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정육면체 7"/>
                <p:cNvSpPr/>
                <p:nvPr/>
              </p:nvSpPr>
              <p:spPr>
                <a:xfrm>
                  <a:off x="5103761" y="2852936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정육면체 8"/>
                <p:cNvSpPr/>
                <p:nvPr/>
              </p:nvSpPr>
              <p:spPr>
                <a:xfrm>
                  <a:off x="5652120" y="2852936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정육면체 9"/>
                <p:cNvSpPr/>
                <p:nvPr/>
              </p:nvSpPr>
              <p:spPr>
                <a:xfrm>
                  <a:off x="6215055" y="2852936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정육면체 10"/>
                <p:cNvSpPr/>
                <p:nvPr/>
              </p:nvSpPr>
              <p:spPr>
                <a:xfrm>
                  <a:off x="6777990" y="2852936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정육면체 11"/>
                <p:cNvSpPr/>
                <p:nvPr/>
              </p:nvSpPr>
              <p:spPr>
                <a:xfrm>
                  <a:off x="7452320" y="1550021"/>
                  <a:ext cx="1979652" cy="1979652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정육면체 12"/>
                <p:cNvSpPr/>
                <p:nvPr/>
              </p:nvSpPr>
              <p:spPr>
                <a:xfrm>
                  <a:off x="4333378" y="3075302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정육면체 13"/>
                <p:cNvSpPr/>
                <p:nvPr/>
              </p:nvSpPr>
              <p:spPr>
                <a:xfrm>
                  <a:off x="4877991" y="3075302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정육면체 14"/>
                <p:cNvSpPr/>
                <p:nvPr/>
              </p:nvSpPr>
              <p:spPr>
                <a:xfrm>
                  <a:off x="5426350" y="3075302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정육면체 15"/>
                <p:cNvSpPr/>
                <p:nvPr/>
              </p:nvSpPr>
              <p:spPr>
                <a:xfrm>
                  <a:off x="5989285" y="3075302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정육면체 16"/>
                <p:cNvSpPr/>
                <p:nvPr/>
              </p:nvSpPr>
              <p:spPr>
                <a:xfrm>
                  <a:off x="6552220" y="3075302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정육면체 17"/>
                <p:cNvSpPr/>
                <p:nvPr/>
              </p:nvSpPr>
              <p:spPr>
                <a:xfrm>
                  <a:off x="7115155" y="3075302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정육면체 18"/>
                <p:cNvSpPr/>
                <p:nvPr/>
              </p:nvSpPr>
              <p:spPr>
                <a:xfrm>
                  <a:off x="4107608" y="3297668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정육면체 19"/>
                <p:cNvSpPr/>
                <p:nvPr/>
              </p:nvSpPr>
              <p:spPr>
                <a:xfrm>
                  <a:off x="4652221" y="3297668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정육면체 20"/>
                <p:cNvSpPr/>
                <p:nvPr/>
              </p:nvSpPr>
              <p:spPr>
                <a:xfrm>
                  <a:off x="5200580" y="3297668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정육면체 21"/>
                <p:cNvSpPr/>
                <p:nvPr/>
              </p:nvSpPr>
              <p:spPr>
                <a:xfrm>
                  <a:off x="5763515" y="3297668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정육면체 22"/>
                <p:cNvSpPr/>
                <p:nvPr/>
              </p:nvSpPr>
              <p:spPr>
                <a:xfrm>
                  <a:off x="6326450" y="3297668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정육면체 23"/>
                <p:cNvSpPr/>
                <p:nvPr/>
              </p:nvSpPr>
              <p:spPr>
                <a:xfrm>
                  <a:off x="6889385" y="3297668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정육면체 24"/>
                <p:cNvSpPr/>
                <p:nvPr/>
              </p:nvSpPr>
              <p:spPr>
                <a:xfrm>
                  <a:off x="3881838" y="3520034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정육면체 25"/>
                <p:cNvSpPr/>
                <p:nvPr/>
              </p:nvSpPr>
              <p:spPr>
                <a:xfrm>
                  <a:off x="4426451" y="3520034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정육면체 26"/>
                <p:cNvSpPr/>
                <p:nvPr/>
              </p:nvSpPr>
              <p:spPr>
                <a:xfrm>
                  <a:off x="4974810" y="3520034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정육면체 27"/>
                <p:cNvSpPr/>
                <p:nvPr/>
              </p:nvSpPr>
              <p:spPr>
                <a:xfrm>
                  <a:off x="5537745" y="3520034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정육면체 28"/>
                <p:cNvSpPr/>
                <p:nvPr/>
              </p:nvSpPr>
              <p:spPr>
                <a:xfrm>
                  <a:off x="6100680" y="3520034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정육면체 29"/>
                <p:cNvSpPr/>
                <p:nvPr/>
              </p:nvSpPr>
              <p:spPr>
                <a:xfrm>
                  <a:off x="6663615" y="3520034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정육면체 30"/>
                <p:cNvSpPr/>
                <p:nvPr/>
              </p:nvSpPr>
              <p:spPr>
                <a:xfrm>
                  <a:off x="3656068" y="3742400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정육면체 31"/>
                <p:cNvSpPr/>
                <p:nvPr/>
              </p:nvSpPr>
              <p:spPr>
                <a:xfrm>
                  <a:off x="4200681" y="3742400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/>
                <p:cNvSpPr/>
                <p:nvPr/>
              </p:nvSpPr>
              <p:spPr>
                <a:xfrm>
                  <a:off x="4749040" y="3742400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/>
                <p:cNvSpPr/>
                <p:nvPr/>
              </p:nvSpPr>
              <p:spPr>
                <a:xfrm>
                  <a:off x="5311975" y="3742400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정육면체 34"/>
                <p:cNvSpPr/>
                <p:nvPr/>
              </p:nvSpPr>
              <p:spPr>
                <a:xfrm>
                  <a:off x="5874910" y="3742400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정육면체 35"/>
                <p:cNvSpPr/>
                <p:nvPr/>
              </p:nvSpPr>
              <p:spPr>
                <a:xfrm>
                  <a:off x="6437845" y="3742400"/>
                  <a:ext cx="674330" cy="674330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8" name="그림 37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5479" y="5013176"/>
                <a:ext cx="394393" cy="394393"/>
              </a:xfrm>
              <a:prstGeom prst="rect">
                <a:avLst/>
              </a:prstGeom>
            </p:spPr>
          </p:pic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3768" y="5013176"/>
                <a:ext cx="394393" cy="394393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057" y="5013176"/>
                <a:ext cx="394393" cy="394393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9295" y="5013176"/>
                <a:ext cx="394393" cy="394393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584" y="5013176"/>
                <a:ext cx="394393" cy="394393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12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5013176"/>
                <a:ext cx="394393" cy="394393"/>
              </a:xfrm>
              <a:prstGeom prst="rect">
                <a:avLst/>
              </a:prstGeom>
            </p:spPr>
          </p:pic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9843" y="3362055"/>
                <a:ext cx="1040288" cy="1040288"/>
              </a:xfrm>
              <a:prstGeom prst="rect">
                <a:avLst/>
              </a:prstGeom>
            </p:spPr>
          </p:pic>
        </p:grpSp>
        <p:grpSp>
          <p:nvGrpSpPr>
            <p:cNvPr id="304" name="그룹 303"/>
            <p:cNvGrpSpPr/>
            <p:nvPr/>
          </p:nvGrpSpPr>
          <p:grpSpPr>
            <a:xfrm>
              <a:off x="461097" y="5053856"/>
              <a:ext cx="3486192" cy="703957"/>
              <a:chOff x="461097" y="5053856"/>
              <a:chExt cx="3486192" cy="703957"/>
            </a:xfrm>
          </p:grpSpPr>
          <p:cxnSp>
            <p:nvCxnSpPr>
              <p:cNvPr id="148" name="구부러진 연결선 147"/>
              <p:cNvCxnSpPr>
                <a:stCxn id="36" idx="3"/>
                <a:endCxn id="30" idx="4"/>
              </p:cNvCxnSpPr>
              <p:nvPr/>
            </p:nvCxnSpPr>
            <p:spPr>
              <a:xfrm rot="5400000" flipH="1" flipV="1">
                <a:off x="3244577" y="5274520"/>
                <a:ext cx="475240" cy="478644"/>
              </a:xfrm>
              <a:prstGeom prst="curvedConnector4">
                <a:avLst>
                  <a:gd name="adj1" fmla="val -48102"/>
                  <a:gd name="adj2" fmla="val 182981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구부러진 연결선 149"/>
              <p:cNvCxnSpPr>
                <a:stCxn id="35" idx="3"/>
                <a:endCxn id="30" idx="4"/>
              </p:cNvCxnSpPr>
              <p:nvPr/>
            </p:nvCxnSpPr>
            <p:spPr>
              <a:xfrm rot="5400000" flipH="1" flipV="1">
                <a:off x="2963109" y="4993052"/>
                <a:ext cx="475240" cy="1041579"/>
              </a:xfrm>
              <a:prstGeom prst="curvedConnector4">
                <a:avLst>
                  <a:gd name="adj1" fmla="val -48102"/>
                  <a:gd name="adj2" fmla="val 13813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구부러진 연결선 155"/>
              <p:cNvCxnSpPr>
                <a:stCxn id="34" idx="3"/>
                <a:endCxn id="30" idx="4"/>
              </p:cNvCxnSpPr>
              <p:nvPr/>
            </p:nvCxnSpPr>
            <p:spPr>
              <a:xfrm rot="5400000" flipH="1" flipV="1">
                <a:off x="2681642" y="4711585"/>
                <a:ext cx="475240" cy="1604514"/>
              </a:xfrm>
              <a:prstGeom prst="curvedConnector4">
                <a:avLst>
                  <a:gd name="adj1" fmla="val -48102"/>
                  <a:gd name="adj2" fmla="val 124754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구부러진 연결선 158"/>
              <p:cNvCxnSpPr>
                <a:stCxn id="33" idx="3"/>
                <a:endCxn id="30" idx="4"/>
              </p:cNvCxnSpPr>
              <p:nvPr/>
            </p:nvCxnSpPr>
            <p:spPr>
              <a:xfrm rot="5400000" flipH="1" flipV="1">
                <a:off x="2400174" y="4430117"/>
                <a:ext cx="475240" cy="2167449"/>
              </a:xfrm>
              <a:prstGeom prst="curvedConnector4">
                <a:avLst>
                  <a:gd name="adj1" fmla="val -48102"/>
                  <a:gd name="adj2" fmla="val 11832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구부러진 연결선 161"/>
              <p:cNvCxnSpPr>
                <a:stCxn id="43" idx="2"/>
                <a:endCxn id="30" idx="4"/>
              </p:cNvCxnSpPr>
              <p:nvPr/>
            </p:nvCxnSpPr>
            <p:spPr>
              <a:xfrm rot="5400000" flipH="1" flipV="1">
                <a:off x="2149262" y="4151741"/>
                <a:ext cx="447776" cy="2696738"/>
              </a:xfrm>
              <a:prstGeom prst="curvedConnector4">
                <a:avLst>
                  <a:gd name="adj1" fmla="val -51052"/>
                  <a:gd name="adj2" fmla="val 114728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구부러진 연결선 164"/>
              <p:cNvCxnSpPr>
                <a:stCxn id="31" idx="3"/>
                <a:endCxn id="30" idx="4"/>
              </p:cNvCxnSpPr>
              <p:nvPr/>
            </p:nvCxnSpPr>
            <p:spPr>
              <a:xfrm rot="5400000" flipH="1" flipV="1">
                <a:off x="1853688" y="3883631"/>
                <a:ext cx="475240" cy="3260421"/>
              </a:xfrm>
              <a:prstGeom prst="curvedConnector4">
                <a:avLst>
                  <a:gd name="adj1" fmla="val -48102"/>
                  <a:gd name="adj2" fmla="val 112182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구부러진 연결선 167"/>
              <p:cNvCxnSpPr>
                <a:stCxn id="31" idx="3"/>
                <a:endCxn id="32" idx="3"/>
              </p:cNvCxnSpPr>
              <p:nvPr/>
            </p:nvCxnSpPr>
            <p:spPr>
              <a:xfrm rot="16200000" flipH="1">
                <a:off x="733404" y="5479155"/>
                <a:ext cx="12700" cy="544613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2" name="구부러진 연결선 171"/>
              <p:cNvCxnSpPr>
                <a:stCxn id="32" idx="3"/>
                <a:endCxn id="33" idx="3"/>
              </p:cNvCxnSpPr>
              <p:nvPr/>
            </p:nvCxnSpPr>
            <p:spPr>
              <a:xfrm rot="16200000" flipH="1">
                <a:off x="1279890" y="5477282"/>
                <a:ext cx="12700" cy="548359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6" name="구부러진 연결선 175"/>
              <p:cNvCxnSpPr>
                <a:stCxn id="32" idx="3"/>
                <a:endCxn id="34" idx="3"/>
              </p:cNvCxnSpPr>
              <p:nvPr/>
            </p:nvCxnSpPr>
            <p:spPr>
              <a:xfrm rot="16200000" flipH="1">
                <a:off x="1561358" y="5195815"/>
                <a:ext cx="12700" cy="1111294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9" name="구부러진 연결선 178"/>
              <p:cNvCxnSpPr>
                <a:stCxn id="32" idx="3"/>
                <a:endCxn id="35" idx="3"/>
              </p:cNvCxnSpPr>
              <p:nvPr/>
            </p:nvCxnSpPr>
            <p:spPr>
              <a:xfrm rot="16200000" flipH="1">
                <a:off x="1842825" y="4914347"/>
                <a:ext cx="12700" cy="1674229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2" name="구부러진 연결선 181"/>
              <p:cNvCxnSpPr>
                <a:stCxn id="32" idx="3"/>
                <a:endCxn id="36" idx="3"/>
              </p:cNvCxnSpPr>
              <p:nvPr/>
            </p:nvCxnSpPr>
            <p:spPr>
              <a:xfrm rot="16200000" flipH="1">
                <a:off x="2124293" y="4632880"/>
                <a:ext cx="12700" cy="2237164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5" name="구부러진 연결선 184"/>
              <p:cNvCxnSpPr>
                <a:stCxn id="30" idx="4"/>
                <a:endCxn id="24" idx="4"/>
              </p:cNvCxnSpPr>
              <p:nvPr/>
            </p:nvCxnSpPr>
            <p:spPr>
              <a:xfrm flipV="1">
                <a:off x="3721519" y="5053856"/>
                <a:ext cx="225770" cy="222366"/>
              </a:xfrm>
              <a:prstGeom prst="curvedConnector3">
                <a:avLst>
                  <a:gd name="adj1" fmla="val 275923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구부러진 연결선 191"/>
              <p:cNvCxnSpPr>
                <a:stCxn id="30" idx="4"/>
                <a:endCxn id="32" idx="3"/>
              </p:cNvCxnSpPr>
              <p:nvPr/>
            </p:nvCxnSpPr>
            <p:spPr>
              <a:xfrm flipH="1">
                <a:off x="1005711" y="5276222"/>
                <a:ext cx="2715808" cy="475240"/>
              </a:xfrm>
              <a:prstGeom prst="curvedConnector4">
                <a:avLst>
                  <a:gd name="adj1" fmla="val -14625"/>
                  <a:gd name="adj2" fmla="val 148102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5" name="구부러진 연결선 194"/>
              <p:cNvCxnSpPr>
                <a:stCxn id="24" idx="4"/>
                <a:endCxn id="32" idx="3"/>
              </p:cNvCxnSpPr>
              <p:nvPr/>
            </p:nvCxnSpPr>
            <p:spPr>
              <a:xfrm flipH="1">
                <a:off x="1005711" y="5053856"/>
                <a:ext cx="2941578" cy="697606"/>
              </a:xfrm>
              <a:prstGeom prst="curvedConnector4">
                <a:avLst>
                  <a:gd name="adj1" fmla="val -13502"/>
                  <a:gd name="adj2" fmla="val 13276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9" name="구부러진 연결선 198"/>
              <p:cNvCxnSpPr>
                <a:stCxn id="31" idx="3"/>
                <a:endCxn id="33" idx="3"/>
              </p:cNvCxnSpPr>
              <p:nvPr/>
            </p:nvCxnSpPr>
            <p:spPr>
              <a:xfrm rot="16200000" flipH="1">
                <a:off x="1007584" y="5204976"/>
                <a:ext cx="12700" cy="1092972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2" name="구부러진 연결선 201"/>
              <p:cNvCxnSpPr>
                <a:stCxn id="32" idx="3"/>
                <a:endCxn id="33" idx="3"/>
              </p:cNvCxnSpPr>
              <p:nvPr/>
            </p:nvCxnSpPr>
            <p:spPr>
              <a:xfrm rot="16200000" flipH="1">
                <a:off x="1279890" y="5477282"/>
                <a:ext cx="12700" cy="548359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5" name="구부러진 연결선 204"/>
              <p:cNvCxnSpPr>
                <a:stCxn id="33" idx="3"/>
                <a:endCxn id="34" idx="3"/>
              </p:cNvCxnSpPr>
              <p:nvPr/>
            </p:nvCxnSpPr>
            <p:spPr>
              <a:xfrm rot="16200000" flipH="1">
                <a:off x="1835537" y="5469994"/>
                <a:ext cx="12700" cy="562935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8" name="구부러진 연결선 207"/>
              <p:cNvCxnSpPr>
                <a:stCxn id="33" idx="3"/>
                <a:endCxn id="35" idx="3"/>
              </p:cNvCxnSpPr>
              <p:nvPr/>
            </p:nvCxnSpPr>
            <p:spPr>
              <a:xfrm rot="16200000" flipH="1">
                <a:off x="2117005" y="5188527"/>
                <a:ext cx="12700" cy="1125870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2" name="구부러진 연결선 211"/>
              <p:cNvCxnSpPr>
                <a:stCxn id="33" idx="3"/>
                <a:endCxn id="36" idx="3"/>
              </p:cNvCxnSpPr>
              <p:nvPr/>
            </p:nvCxnSpPr>
            <p:spPr>
              <a:xfrm rot="16200000" flipH="1">
                <a:off x="2398472" y="4907059"/>
                <a:ext cx="12700" cy="1688805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5" name="구부러진 연결선 214"/>
              <p:cNvCxnSpPr>
                <a:stCxn id="33" idx="3"/>
                <a:endCxn id="30" idx="4"/>
              </p:cNvCxnSpPr>
              <p:nvPr/>
            </p:nvCxnSpPr>
            <p:spPr>
              <a:xfrm rot="5400000" flipH="1" flipV="1">
                <a:off x="2400174" y="4430117"/>
                <a:ext cx="475240" cy="2167449"/>
              </a:xfrm>
              <a:prstGeom prst="curvedConnector4">
                <a:avLst>
                  <a:gd name="adj1" fmla="val -48102"/>
                  <a:gd name="adj2" fmla="val 118325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8" name="구부러진 연결선 217"/>
              <p:cNvCxnSpPr>
                <a:stCxn id="33" idx="3"/>
                <a:endCxn id="24" idx="4"/>
              </p:cNvCxnSpPr>
              <p:nvPr/>
            </p:nvCxnSpPr>
            <p:spPr>
              <a:xfrm rot="5400000" flipH="1" flipV="1">
                <a:off x="2401876" y="4206049"/>
                <a:ext cx="697606" cy="2393219"/>
              </a:xfrm>
              <a:prstGeom prst="curvedConnector4">
                <a:avLst>
                  <a:gd name="adj1" fmla="val -32769"/>
                  <a:gd name="adj2" fmla="val 116596"/>
                </a:avLst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21" name="구부러진 연결선 220"/>
              <p:cNvCxnSpPr>
                <a:stCxn id="31" idx="3"/>
                <a:endCxn id="35" idx="3"/>
              </p:cNvCxnSpPr>
              <p:nvPr/>
            </p:nvCxnSpPr>
            <p:spPr>
              <a:xfrm rot="16200000" flipH="1">
                <a:off x="1570519" y="4642041"/>
                <a:ext cx="12700" cy="2218842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5" name="구부러진 연결선 224"/>
              <p:cNvCxnSpPr>
                <a:stCxn id="32" idx="3"/>
                <a:endCxn id="35" idx="3"/>
              </p:cNvCxnSpPr>
              <p:nvPr/>
            </p:nvCxnSpPr>
            <p:spPr>
              <a:xfrm rot="16200000" flipH="1">
                <a:off x="1842825" y="4914347"/>
                <a:ext cx="12700" cy="1674229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8" name="구부러진 연결선 227"/>
              <p:cNvCxnSpPr>
                <a:stCxn id="33" idx="3"/>
                <a:endCxn id="35" idx="3"/>
              </p:cNvCxnSpPr>
              <p:nvPr/>
            </p:nvCxnSpPr>
            <p:spPr>
              <a:xfrm rot="16200000" flipH="1">
                <a:off x="2117005" y="5188527"/>
                <a:ext cx="12700" cy="1125870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1" name="구부러진 연결선 230"/>
              <p:cNvCxnSpPr>
                <a:stCxn id="34" idx="3"/>
                <a:endCxn id="35" idx="3"/>
              </p:cNvCxnSpPr>
              <p:nvPr/>
            </p:nvCxnSpPr>
            <p:spPr>
              <a:xfrm rot="16200000" flipH="1">
                <a:off x="2398472" y="5469994"/>
                <a:ext cx="12700" cy="562935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4" name="구부러진 연결선 233"/>
              <p:cNvCxnSpPr>
                <a:stCxn id="36" idx="3"/>
                <a:endCxn id="35" idx="3"/>
              </p:cNvCxnSpPr>
              <p:nvPr/>
            </p:nvCxnSpPr>
            <p:spPr>
              <a:xfrm rot="5400000">
                <a:off x="2961408" y="5469995"/>
                <a:ext cx="12700" cy="562935"/>
              </a:xfrm>
              <a:prstGeom prst="curvedConnector3">
                <a:avLst>
                  <a:gd name="adj1" fmla="val 1800000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7" name="구부러진 연결선 236"/>
              <p:cNvCxnSpPr>
                <a:stCxn id="30" idx="4"/>
                <a:endCxn id="35" idx="3"/>
              </p:cNvCxnSpPr>
              <p:nvPr/>
            </p:nvCxnSpPr>
            <p:spPr>
              <a:xfrm flipH="1">
                <a:off x="2679940" y="5276222"/>
                <a:ext cx="1041579" cy="475240"/>
              </a:xfrm>
              <a:prstGeom prst="curvedConnector4">
                <a:avLst>
                  <a:gd name="adj1" fmla="val -38133"/>
                  <a:gd name="adj2" fmla="val 148102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0" name="구부러진 연결선 239"/>
              <p:cNvCxnSpPr>
                <a:stCxn id="24" idx="4"/>
                <a:endCxn id="35" idx="3"/>
              </p:cNvCxnSpPr>
              <p:nvPr/>
            </p:nvCxnSpPr>
            <p:spPr>
              <a:xfrm flipH="1">
                <a:off x="2679940" y="5053856"/>
                <a:ext cx="1267349" cy="697606"/>
              </a:xfrm>
              <a:prstGeom prst="curvedConnector4">
                <a:avLst>
                  <a:gd name="adj1" fmla="val -31340"/>
                  <a:gd name="adj2" fmla="val 132769"/>
                </a:avLst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4814454" y="2637170"/>
            <a:ext cx="1510646" cy="15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TextBox 188"/>
          <p:cNvSpPr txBox="1"/>
          <p:nvPr/>
        </p:nvSpPr>
        <p:spPr>
          <a:xfrm>
            <a:off x="3441541" y="714368"/>
            <a:ext cx="4793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Active Folder Features </a:t>
            </a:r>
            <a:r>
              <a:rPr lang="en-US" altLang="ko-KR" b="1" dirty="0" smtClean="0"/>
              <a:t>2:</a:t>
            </a:r>
            <a:endParaRPr lang="en-US" altLang="ko-KR" b="1" dirty="0"/>
          </a:p>
          <a:p>
            <a:r>
              <a:rPr lang="en-US" altLang="ko-KR" b="1" dirty="0" smtClean="0"/>
              <a:t>Keep </a:t>
            </a:r>
            <a:r>
              <a:rPr lang="en-US" altLang="ko-KR" b="1" dirty="0"/>
              <a:t>the way of </a:t>
            </a:r>
            <a:r>
              <a:rPr lang="en-US" altLang="ko-KR" b="1" dirty="0" smtClean="0"/>
              <a:t>computing </a:t>
            </a:r>
            <a:r>
              <a:rPr lang="en-US" altLang="ko-KR" b="1" dirty="0"/>
              <a:t>methods and </a:t>
            </a:r>
            <a:r>
              <a:rPr lang="en-US" altLang="ko-KR" b="1" dirty="0" smtClean="0"/>
              <a:t>parameters with result files silently</a:t>
            </a:r>
            <a:endParaRPr lang="ko-KR" altLang="en-US" b="1" dirty="0"/>
          </a:p>
        </p:txBody>
      </p:sp>
      <p:pic>
        <p:nvPicPr>
          <p:cNvPr id="190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3657258" y="3810402"/>
            <a:ext cx="470287" cy="49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슬라이드 번호 개체 틀 3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178" y="-4892"/>
            <a:ext cx="9153178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04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370237" y="1329480"/>
            <a:ext cx="1979652" cy="1979652"/>
            <a:chOff x="2031468" y="3559999"/>
            <a:chExt cx="1979652" cy="1979652"/>
          </a:xfrm>
        </p:grpSpPr>
        <p:sp>
          <p:nvSpPr>
            <p:cNvPr id="213" name="정육면체 212"/>
            <p:cNvSpPr/>
            <p:nvPr/>
          </p:nvSpPr>
          <p:spPr>
            <a:xfrm>
              <a:off x="2031468" y="3559999"/>
              <a:ext cx="1979652" cy="1979652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835" y="4353730"/>
              <a:ext cx="1040288" cy="1040288"/>
            </a:xfrm>
            <a:prstGeom prst="rect">
              <a:avLst/>
            </a:prstGeom>
          </p:spPr>
        </p:pic>
      </p:grpSp>
      <p:grpSp>
        <p:nvGrpSpPr>
          <p:cNvPr id="310" name="그룹 309"/>
          <p:cNvGrpSpPr/>
          <p:nvPr/>
        </p:nvGrpSpPr>
        <p:grpSpPr>
          <a:xfrm rot="16200000">
            <a:off x="2287340" y="290655"/>
            <a:ext cx="894692" cy="1925256"/>
            <a:chOff x="705835" y="1925505"/>
            <a:chExt cx="894692" cy="1925256"/>
          </a:xfrm>
        </p:grpSpPr>
        <p:grpSp>
          <p:nvGrpSpPr>
            <p:cNvPr id="311" name="그룹 310"/>
            <p:cNvGrpSpPr/>
            <p:nvPr/>
          </p:nvGrpSpPr>
          <p:grpSpPr>
            <a:xfrm rot="2700000">
              <a:off x="111819" y="2519521"/>
              <a:ext cx="1925256" cy="737224"/>
              <a:chOff x="1075731" y="785633"/>
              <a:chExt cx="2709391" cy="1037487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2195734" y="908720"/>
                <a:ext cx="1589388" cy="9144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4" name="이등변 삼각형 313"/>
              <p:cNvSpPr/>
              <p:nvPr/>
            </p:nvSpPr>
            <p:spPr>
              <a:xfrm rot="16200000">
                <a:off x="1559249" y="1185167"/>
                <a:ext cx="912935" cy="36004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5" name="이등변 삼각형 314"/>
              <p:cNvSpPr/>
              <p:nvPr/>
            </p:nvSpPr>
            <p:spPr>
              <a:xfrm rot="16200000" flipV="1">
                <a:off x="1905056" y="1207811"/>
                <a:ext cx="908734" cy="321881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16" name="Picture 7" descr="http://www.ch.embnet.org/MD_tutorial/Images/Other/title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1075731" y="785633"/>
                <a:ext cx="1451396" cy="68823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7" name="이등변 삼각형 316"/>
              <p:cNvSpPr/>
              <p:nvPr/>
            </p:nvSpPr>
            <p:spPr>
              <a:xfrm flipV="1">
                <a:off x="2195736" y="908720"/>
                <a:ext cx="648072" cy="45720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8" name="이등변 삼각형 317"/>
              <p:cNvSpPr/>
              <p:nvPr/>
            </p:nvSpPr>
            <p:spPr>
              <a:xfrm rot="10800000" flipV="1">
                <a:off x="2195736" y="1344660"/>
                <a:ext cx="648072" cy="47846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>
                <a:off x="2520365" y="914386"/>
                <a:ext cx="1251004" cy="907269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/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ActiveFolder . . .</a:t>
                </a:r>
                <a:r>
                  <a:rPr lang="en-US" altLang="ko-KR" sz="300" b="1" i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...</a:t>
                </a:r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CHARMM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Simulation</a:t>
                </a:r>
                <a:endParaRPr lang="ko-KR" altLang="en-US" sz="7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3645426" y="1687151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>
                <a:off x="354423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>
                <a:off x="343794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333165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322536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311907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26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722" y="978480"/>
                <a:ext cx="123061" cy="8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2" name="TextBox 311"/>
            <p:cNvSpPr txBox="1"/>
            <p:nvPr/>
          </p:nvSpPr>
          <p:spPr>
            <a:xfrm rot="2700000">
              <a:off x="1259889" y="3448144"/>
              <a:ext cx="4812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Script</a:t>
              </a:r>
              <a:endParaRPr lang="ko-KR" altLang="en-US" sz="7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327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816746" y="1232897"/>
            <a:ext cx="1087528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2451977" y="3733809"/>
            <a:ext cx="674330" cy="674330"/>
            <a:chOff x="208224" y="5077132"/>
            <a:chExt cx="674330" cy="674330"/>
          </a:xfrm>
        </p:grpSpPr>
        <p:sp>
          <p:nvSpPr>
            <p:cNvPr id="331" name="정육면체 330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2" name="그림 3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33" name="그룹 332"/>
          <p:cNvGrpSpPr/>
          <p:nvPr/>
        </p:nvGrpSpPr>
        <p:grpSpPr>
          <a:xfrm>
            <a:off x="5920799" y="3086943"/>
            <a:ext cx="674330" cy="674330"/>
            <a:chOff x="208224" y="5077132"/>
            <a:chExt cx="674330" cy="674330"/>
          </a:xfrm>
        </p:grpSpPr>
        <p:sp>
          <p:nvSpPr>
            <p:cNvPr id="334" name="정육면체 333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5" name="그림 3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36" name="그룹 335"/>
          <p:cNvGrpSpPr/>
          <p:nvPr/>
        </p:nvGrpSpPr>
        <p:grpSpPr>
          <a:xfrm>
            <a:off x="5480540" y="900121"/>
            <a:ext cx="674330" cy="674330"/>
            <a:chOff x="208224" y="5077132"/>
            <a:chExt cx="674330" cy="674330"/>
          </a:xfrm>
        </p:grpSpPr>
        <p:sp>
          <p:nvSpPr>
            <p:cNvPr id="337" name="정육면체 336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8" name="그림 33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39" name="그룹 338"/>
          <p:cNvGrpSpPr/>
          <p:nvPr/>
        </p:nvGrpSpPr>
        <p:grpSpPr>
          <a:xfrm>
            <a:off x="4395126" y="3800859"/>
            <a:ext cx="674330" cy="674330"/>
            <a:chOff x="208224" y="5077132"/>
            <a:chExt cx="674330" cy="674330"/>
          </a:xfrm>
        </p:grpSpPr>
        <p:sp>
          <p:nvSpPr>
            <p:cNvPr id="340" name="정육면체 339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1" name="그림 34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42" name="그룹 341"/>
          <p:cNvGrpSpPr/>
          <p:nvPr/>
        </p:nvGrpSpPr>
        <p:grpSpPr>
          <a:xfrm>
            <a:off x="7506258" y="1104009"/>
            <a:ext cx="674330" cy="674330"/>
            <a:chOff x="208224" y="5077132"/>
            <a:chExt cx="674330" cy="674330"/>
          </a:xfrm>
        </p:grpSpPr>
        <p:sp>
          <p:nvSpPr>
            <p:cNvPr id="343" name="정육면체 342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4" name="그림 343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45" name="그룹 344"/>
          <p:cNvGrpSpPr/>
          <p:nvPr/>
        </p:nvGrpSpPr>
        <p:grpSpPr>
          <a:xfrm>
            <a:off x="6073636" y="1816656"/>
            <a:ext cx="674330" cy="674330"/>
            <a:chOff x="208224" y="5077132"/>
            <a:chExt cx="674330" cy="674330"/>
          </a:xfrm>
        </p:grpSpPr>
        <p:sp>
          <p:nvSpPr>
            <p:cNvPr id="346" name="정육면체 345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7" name="그림 3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49" name="그룹 348"/>
          <p:cNvGrpSpPr/>
          <p:nvPr/>
        </p:nvGrpSpPr>
        <p:grpSpPr>
          <a:xfrm>
            <a:off x="8117730" y="2813277"/>
            <a:ext cx="674330" cy="674330"/>
            <a:chOff x="208224" y="5077132"/>
            <a:chExt cx="674330" cy="674330"/>
          </a:xfrm>
        </p:grpSpPr>
        <p:sp>
          <p:nvSpPr>
            <p:cNvPr id="350" name="정육면체 349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1" name="그림 350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52" name="그룹 351"/>
          <p:cNvGrpSpPr/>
          <p:nvPr/>
        </p:nvGrpSpPr>
        <p:grpSpPr>
          <a:xfrm>
            <a:off x="6919984" y="514370"/>
            <a:ext cx="674330" cy="674330"/>
            <a:chOff x="208224" y="5077132"/>
            <a:chExt cx="674330" cy="674330"/>
          </a:xfrm>
        </p:grpSpPr>
        <p:sp>
          <p:nvSpPr>
            <p:cNvPr id="353" name="정육면체 352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4" name="그림 353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55" name="그룹 354"/>
          <p:cNvGrpSpPr/>
          <p:nvPr/>
        </p:nvGrpSpPr>
        <p:grpSpPr>
          <a:xfrm>
            <a:off x="7399282" y="3536612"/>
            <a:ext cx="674330" cy="674330"/>
            <a:chOff x="208224" y="5077132"/>
            <a:chExt cx="674330" cy="674330"/>
          </a:xfrm>
        </p:grpSpPr>
        <p:sp>
          <p:nvSpPr>
            <p:cNvPr id="356" name="정육면체 355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7" name="그림 35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58" name="그룹 357"/>
          <p:cNvGrpSpPr/>
          <p:nvPr/>
        </p:nvGrpSpPr>
        <p:grpSpPr>
          <a:xfrm>
            <a:off x="6584837" y="4499401"/>
            <a:ext cx="674330" cy="674330"/>
            <a:chOff x="208224" y="5077132"/>
            <a:chExt cx="674330" cy="674330"/>
          </a:xfrm>
        </p:grpSpPr>
        <p:sp>
          <p:nvSpPr>
            <p:cNvPr id="359" name="정육면체 358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0" name="그림 359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cxnSp>
        <p:nvCxnSpPr>
          <p:cNvPr id="53" name="직선 연결선 52"/>
          <p:cNvCxnSpPr>
            <a:stCxn id="318" idx="3"/>
            <a:endCxn id="334" idx="1"/>
          </p:cNvCxnSpPr>
          <p:nvPr/>
        </p:nvCxnSpPr>
        <p:spPr>
          <a:xfrm>
            <a:off x="3040226" y="1547772"/>
            <a:ext cx="3133447" cy="170775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1" name="직선 연결선 360"/>
          <p:cNvCxnSpPr>
            <a:stCxn id="318" idx="3"/>
            <a:endCxn id="331" idx="1"/>
          </p:cNvCxnSpPr>
          <p:nvPr/>
        </p:nvCxnSpPr>
        <p:spPr>
          <a:xfrm flipH="1">
            <a:off x="2704851" y="1547772"/>
            <a:ext cx="335375" cy="235462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2" name="직선 연결선 361"/>
          <p:cNvCxnSpPr>
            <a:stCxn id="318" idx="3"/>
            <a:endCxn id="340" idx="1"/>
          </p:cNvCxnSpPr>
          <p:nvPr/>
        </p:nvCxnSpPr>
        <p:spPr>
          <a:xfrm>
            <a:off x="3040226" y="1547772"/>
            <a:ext cx="1607774" cy="242167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3" name="직선 연결선 362"/>
          <p:cNvCxnSpPr>
            <a:stCxn id="318" idx="3"/>
            <a:endCxn id="356" idx="1"/>
          </p:cNvCxnSpPr>
          <p:nvPr/>
        </p:nvCxnSpPr>
        <p:spPr>
          <a:xfrm>
            <a:off x="3040226" y="1547772"/>
            <a:ext cx="4611930" cy="215742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4" name="직선 연결선 363"/>
          <p:cNvCxnSpPr>
            <a:endCxn id="346" idx="1"/>
          </p:cNvCxnSpPr>
          <p:nvPr/>
        </p:nvCxnSpPr>
        <p:spPr>
          <a:xfrm>
            <a:off x="3040226" y="1546739"/>
            <a:ext cx="3286284" cy="43850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5" name="직선 연결선 364"/>
          <p:cNvCxnSpPr>
            <a:stCxn id="318" idx="3"/>
            <a:endCxn id="337" idx="1"/>
          </p:cNvCxnSpPr>
          <p:nvPr/>
        </p:nvCxnSpPr>
        <p:spPr>
          <a:xfrm flipV="1">
            <a:off x="3040226" y="1068704"/>
            <a:ext cx="2693188" cy="47906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66" name="그룹 365"/>
          <p:cNvGrpSpPr/>
          <p:nvPr/>
        </p:nvGrpSpPr>
        <p:grpSpPr>
          <a:xfrm>
            <a:off x="7105413" y="5398739"/>
            <a:ext cx="674330" cy="674330"/>
            <a:chOff x="208224" y="5077132"/>
            <a:chExt cx="674330" cy="674330"/>
          </a:xfrm>
        </p:grpSpPr>
        <p:sp>
          <p:nvSpPr>
            <p:cNvPr id="367" name="정육면체 366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8" name="그림 367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69" name="그룹 368"/>
          <p:cNvGrpSpPr/>
          <p:nvPr/>
        </p:nvGrpSpPr>
        <p:grpSpPr>
          <a:xfrm>
            <a:off x="7781663" y="200964"/>
            <a:ext cx="674330" cy="674330"/>
            <a:chOff x="208224" y="5077132"/>
            <a:chExt cx="674330" cy="674330"/>
          </a:xfrm>
        </p:grpSpPr>
        <p:sp>
          <p:nvSpPr>
            <p:cNvPr id="370" name="정육면체 369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1" name="그림 370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sp>
        <p:nvSpPr>
          <p:cNvPr id="73" name="오른쪽 화살표 72"/>
          <p:cNvSpPr/>
          <p:nvPr/>
        </p:nvSpPr>
        <p:spPr>
          <a:xfrm rot="16200000">
            <a:off x="3523158" y="3066074"/>
            <a:ext cx="506511" cy="484632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5" name="오른쪽 화살표 374"/>
          <p:cNvSpPr/>
          <p:nvPr/>
        </p:nvSpPr>
        <p:spPr>
          <a:xfrm rot="13500000">
            <a:off x="4829457" y="2867405"/>
            <a:ext cx="506511" cy="484632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6" name="오른쪽 화살표 375"/>
          <p:cNvSpPr/>
          <p:nvPr/>
        </p:nvSpPr>
        <p:spPr>
          <a:xfrm rot="10800000">
            <a:off x="5289625" y="1957099"/>
            <a:ext cx="506511" cy="484632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7" name="오른쪽 화살표 376"/>
          <p:cNvSpPr/>
          <p:nvPr/>
        </p:nvSpPr>
        <p:spPr>
          <a:xfrm rot="8100000">
            <a:off x="4386406" y="1157723"/>
            <a:ext cx="506511" cy="484632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8" name="그룹 377"/>
          <p:cNvGrpSpPr/>
          <p:nvPr/>
        </p:nvGrpSpPr>
        <p:grpSpPr>
          <a:xfrm>
            <a:off x="4443341" y="125127"/>
            <a:ext cx="674330" cy="674330"/>
            <a:chOff x="208224" y="5077132"/>
            <a:chExt cx="674330" cy="674330"/>
          </a:xfrm>
        </p:grpSpPr>
        <p:sp>
          <p:nvSpPr>
            <p:cNvPr id="379" name="정육면체 378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0" name="그림 37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cxnSp>
        <p:nvCxnSpPr>
          <p:cNvPr id="381" name="직선 연결선 380"/>
          <p:cNvCxnSpPr>
            <a:endCxn id="379" idx="1"/>
          </p:cNvCxnSpPr>
          <p:nvPr/>
        </p:nvCxnSpPr>
        <p:spPr>
          <a:xfrm flipV="1">
            <a:off x="3040226" y="293710"/>
            <a:ext cx="1655989" cy="125303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82" name="그룹 381"/>
          <p:cNvGrpSpPr/>
          <p:nvPr/>
        </p:nvGrpSpPr>
        <p:grpSpPr>
          <a:xfrm rot="900000">
            <a:off x="2648369" y="3225561"/>
            <a:ext cx="896445" cy="387658"/>
            <a:chOff x="3387523" y="2956020"/>
            <a:chExt cx="896445" cy="387658"/>
          </a:xfrm>
        </p:grpSpPr>
        <p:pic>
          <p:nvPicPr>
            <p:cNvPr id="383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4" name="TextBox 383"/>
            <p:cNvSpPr txBox="1"/>
            <p:nvPr/>
          </p:nvSpPr>
          <p:spPr>
            <a:xfrm>
              <a:off x="3519015" y="2956020"/>
              <a:ext cx="764953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Temperature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300K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85" name="그룹 384"/>
          <p:cNvGrpSpPr/>
          <p:nvPr/>
        </p:nvGrpSpPr>
        <p:grpSpPr>
          <a:xfrm rot="900000">
            <a:off x="4075971" y="3225561"/>
            <a:ext cx="896445" cy="387658"/>
            <a:chOff x="3387523" y="2956020"/>
            <a:chExt cx="896445" cy="387658"/>
          </a:xfrm>
        </p:grpSpPr>
        <p:pic>
          <p:nvPicPr>
            <p:cNvPr id="386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7" name="TextBox 386"/>
            <p:cNvSpPr txBox="1"/>
            <p:nvPr/>
          </p:nvSpPr>
          <p:spPr>
            <a:xfrm>
              <a:off x="3519015" y="2956020"/>
              <a:ext cx="764953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Temperature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293K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88" name="직선 연결선 387"/>
          <p:cNvCxnSpPr>
            <a:stCxn id="384" idx="1"/>
            <a:endCxn id="331" idx="1"/>
          </p:cNvCxnSpPr>
          <p:nvPr/>
        </p:nvCxnSpPr>
        <p:spPr>
          <a:xfrm flipH="1">
            <a:off x="2704851" y="3324848"/>
            <a:ext cx="89169" cy="57754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9" name="직선 연결선 388"/>
          <p:cNvCxnSpPr>
            <a:stCxn id="387" idx="1"/>
            <a:endCxn id="340" idx="1"/>
          </p:cNvCxnSpPr>
          <p:nvPr/>
        </p:nvCxnSpPr>
        <p:spPr>
          <a:xfrm>
            <a:off x="4221622" y="3324848"/>
            <a:ext cx="426378" cy="64459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1" name="오른쪽 화살표 390"/>
          <p:cNvSpPr/>
          <p:nvPr/>
        </p:nvSpPr>
        <p:spPr>
          <a:xfrm>
            <a:off x="7715993" y="4931415"/>
            <a:ext cx="506511" cy="484632"/>
          </a:xfrm>
          <a:prstGeom prst="rightArrow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2" name="오른쪽 화살표 391"/>
          <p:cNvSpPr/>
          <p:nvPr/>
        </p:nvSpPr>
        <p:spPr>
          <a:xfrm>
            <a:off x="8358222" y="1560321"/>
            <a:ext cx="506511" cy="484632"/>
          </a:xfrm>
          <a:prstGeom prst="rightArrow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3" name="그룹 392"/>
          <p:cNvGrpSpPr/>
          <p:nvPr/>
        </p:nvGrpSpPr>
        <p:grpSpPr>
          <a:xfrm>
            <a:off x="7639774" y="2025714"/>
            <a:ext cx="674330" cy="674330"/>
            <a:chOff x="208224" y="5077132"/>
            <a:chExt cx="674330" cy="674330"/>
          </a:xfrm>
        </p:grpSpPr>
        <p:sp>
          <p:nvSpPr>
            <p:cNvPr id="394" name="정육면체 393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5" name="그림 394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328" name="그룹 327"/>
          <p:cNvGrpSpPr/>
          <p:nvPr/>
        </p:nvGrpSpPr>
        <p:grpSpPr>
          <a:xfrm>
            <a:off x="2987824" y="1702549"/>
            <a:ext cx="2056973" cy="1006371"/>
            <a:chOff x="4067944" y="3286725"/>
            <a:chExt cx="2056973" cy="1006371"/>
          </a:xfrm>
        </p:grpSpPr>
        <p:sp>
          <p:nvSpPr>
            <p:cNvPr id="329" name="TextBox 328"/>
            <p:cNvSpPr txBox="1"/>
            <p:nvPr/>
          </p:nvSpPr>
          <p:spPr>
            <a:xfrm>
              <a:off x="4072762" y="3831431"/>
              <a:ext cx="19062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Searching</a:t>
              </a:r>
              <a:endParaRPr lang="ko-KR" altLang="en-US" sz="2400" b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4067944" y="3286725"/>
              <a:ext cx="20569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ko-KR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Provenance</a:t>
              </a:r>
              <a:endPara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6" name="그룹 395"/>
          <p:cNvGrpSpPr/>
          <p:nvPr/>
        </p:nvGrpSpPr>
        <p:grpSpPr>
          <a:xfrm rot="19800000">
            <a:off x="6955157" y="3232969"/>
            <a:ext cx="499625" cy="212894"/>
            <a:chOff x="3387523" y="2956020"/>
            <a:chExt cx="909767" cy="387658"/>
          </a:xfrm>
        </p:grpSpPr>
        <p:pic>
          <p:nvPicPr>
            <p:cNvPr id="397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8" name="TextBox 397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99" name="그룹 398"/>
          <p:cNvGrpSpPr/>
          <p:nvPr/>
        </p:nvGrpSpPr>
        <p:grpSpPr>
          <a:xfrm rot="4500000">
            <a:off x="6839861" y="3505331"/>
            <a:ext cx="499625" cy="212894"/>
            <a:chOff x="3387523" y="2956020"/>
            <a:chExt cx="909767" cy="387658"/>
          </a:xfrm>
        </p:grpSpPr>
        <p:pic>
          <p:nvPicPr>
            <p:cNvPr id="400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1" name="TextBox 400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2" name="그룹 401"/>
          <p:cNvGrpSpPr/>
          <p:nvPr/>
        </p:nvGrpSpPr>
        <p:grpSpPr>
          <a:xfrm rot="18900000">
            <a:off x="5653142" y="1663113"/>
            <a:ext cx="499625" cy="212894"/>
            <a:chOff x="3387523" y="2956020"/>
            <a:chExt cx="909767" cy="387658"/>
          </a:xfrm>
        </p:grpSpPr>
        <p:pic>
          <p:nvPicPr>
            <p:cNvPr id="403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4" name="TextBox 403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5" name="그룹 404"/>
          <p:cNvGrpSpPr/>
          <p:nvPr/>
        </p:nvGrpSpPr>
        <p:grpSpPr>
          <a:xfrm rot="18900000">
            <a:off x="4925086" y="939407"/>
            <a:ext cx="499625" cy="212894"/>
            <a:chOff x="3387523" y="2956020"/>
            <a:chExt cx="909767" cy="387658"/>
          </a:xfrm>
        </p:grpSpPr>
        <p:pic>
          <p:nvPicPr>
            <p:cNvPr id="406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7" name="TextBox 406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08" name="그룹 407"/>
          <p:cNvGrpSpPr/>
          <p:nvPr/>
        </p:nvGrpSpPr>
        <p:grpSpPr>
          <a:xfrm rot="2700000">
            <a:off x="4911447" y="1224739"/>
            <a:ext cx="499625" cy="212894"/>
            <a:chOff x="3387523" y="2956020"/>
            <a:chExt cx="909767" cy="387658"/>
          </a:xfrm>
        </p:grpSpPr>
        <p:pic>
          <p:nvPicPr>
            <p:cNvPr id="409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" name="TextBox 409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11" name="그룹 410"/>
          <p:cNvGrpSpPr/>
          <p:nvPr/>
        </p:nvGrpSpPr>
        <p:grpSpPr>
          <a:xfrm rot="4500000">
            <a:off x="3954152" y="793674"/>
            <a:ext cx="499625" cy="212894"/>
            <a:chOff x="3387523" y="2956020"/>
            <a:chExt cx="909767" cy="387658"/>
          </a:xfrm>
        </p:grpSpPr>
        <p:pic>
          <p:nvPicPr>
            <p:cNvPr id="412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3" name="TextBox 412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14" name="그룹 413"/>
          <p:cNvGrpSpPr/>
          <p:nvPr/>
        </p:nvGrpSpPr>
        <p:grpSpPr>
          <a:xfrm rot="4500000">
            <a:off x="3822063" y="875838"/>
            <a:ext cx="499625" cy="212894"/>
            <a:chOff x="3387523" y="2956020"/>
            <a:chExt cx="909767" cy="387658"/>
          </a:xfrm>
        </p:grpSpPr>
        <p:pic>
          <p:nvPicPr>
            <p:cNvPr id="415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6" name="TextBox 415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17" name="직선 연결선 416"/>
          <p:cNvCxnSpPr>
            <a:stCxn id="401" idx="1"/>
            <a:endCxn id="356" idx="1"/>
          </p:cNvCxnSpPr>
          <p:nvPr/>
        </p:nvCxnSpPr>
        <p:spPr>
          <a:xfrm>
            <a:off x="7048713" y="3431310"/>
            <a:ext cx="603443" cy="27388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8" name="직선 연결선 417"/>
          <p:cNvCxnSpPr>
            <a:stCxn id="404" idx="1"/>
            <a:endCxn id="346" idx="1"/>
          </p:cNvCxnSpPr>
          <p:nvPr/>
        </p:nvCxnSpPr>
        <p:spPr>
          <a:xfrm>
            <a:off x="5767144" y="1895267"/>
            <a:ext cx="559366" cy="899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9" name="직선 연결선 418"/>
          <p:cNvCxnSpPr>
            <a:stCxn id="410" idx="1"/>
            <a:endCxn id="337" idx="1"/>
          </p:cNvCxnSpPr>
          <p:nvPr/>
        </p:nvCxnSpPr>
        <p:spPr>
          <a:xfrm flipV="1">
            <a:off x="5035553" y="1068704"/>
            <a:ext cx="697861" cy="126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0" name="직선 연결선 419"/>
          <p:cNvCxnSpPr>
            <a:stCxn id="416" idx="1"/>
            <a:endCxn id="379" idx="1"/>
          </p:cNvCxnSpPr>
          <p:nvPr/>
        </p:nvCxnSpPr>
        <p:spPr>
          <a:xfrm flipV="1">
            <a:off x="4030915" y="293710"/>
            <a:ext cx="665300" cy="5081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21" name="그룹 420"/>
          <p:cNvGrpSpPr/>
          <p:nvPr/>
        </p:nvGrpSpPr>
        <p:grpSpPr>
          <a:xfrm rot="4500000">
            <a:off x="5546325" y="3112309"/>
            <a:ext cx="499625" cy="212894"/>
            <a:chOff x="3387523" y="2956020"/>
            <a:chExt cx="909767" cy="387658"/>
          </a:xfrm>
        </p:grpSpPr>
        <p:pic>
          <p:nvPicPr>
            <p:cNvPr id="422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3" name="TextBox 422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24" name="직선 연결선 423"/>
          <p:cNvCxnSpPr>
            <a:stCxn id="423" idx="1"/>
            <a:endCxn id="334" idx="1"/>
          </p:cNvCxnSpPr>
          <p:nvPr/>
        </p:nvCxnSpPr>
        <p:spPr>
          <a:xfrm>
            <a:off x="5755177" y="3038288"/>
            <a:ext cx="418496" cy="2172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752098" y="5185500"/>
            <a:ext cx="554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Active Folder Features </a:t>
            </a:r>
            <a:r>
              <a:rPr lang="en-US" altLang="ko-KR" b="1" dirty="0" smtClean="0"/>
              <a:t>3:</a:t>
            </a:r>
            <a:endParaRPr lang="en-US" altLang="ko-KR" b="1" dirty="0"/>
          </a:p>
          <a:p>
            <a:r>
              <a:rPr lang="en-US" altLang="ko-KR" b="1" dirty="0" smtClean="0"/>
              <a:t>Searching </a:t>
            </a:r>
            <a:r>
              <a:rPr lang="en-US" altLang="ko-KR" b="1" dirty="0"/>
              <a:t>result files and other </a:t>
            </a:r>
            <a:r>
              <a:rPr lang="en-US" altLang="ko-KR" b="1" dirty="0" err="1" smtClean="0"/>
              <a:t>corelated</a:t>
            </a:r>
            <a:r>
              <a:rPr lang="en-US" altLang="ko-KR" b="1" dirty="0" smtClean="0"/>
              <a:t> </a:t>
            </a:r>
            <a:r>
              <a:rPr lang="en-US" altLang="ko-KR" b="1" dirty="0"/>
              <a:t>ones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77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직사각형 263"/>
          <p:cNvSpPr/>
          <p:nvPr/>
        </p:nvSpPr>
        <p:spPr>
          <a:xfrm>
            <a:off x="-9178" y="-45750"/>
            <a:ext cx="915317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04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336960" y="4443773"/>
            <a:ext cx="1979652" cy="1979652"/>
            <a:chOff x="2031468" y="3559999"/>
            <a:chExt cx="1979652" cy="1979652"/>
          </a:xfrm>
        </p:grpSpPr>
        <p:sp>
          <p:nvSpPr>
            <p:cNvPr id="213" name="정육면체 212"/>
            <p:cNvSpPr/>
            <p:nvPr/>
          </p:nvSpPr>
          <p:spPr>
            <a:xfrm>
              <a:off x="2031468" y="3559999"/>
              <a:ext cx="1979652" cy="1979652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835" y="4353730"/>
              <a:ext cx="1040288" cy="1040288"/>
            </a:xfrm>
            <a:prstGeom prst="rect">
              <a:avLst/>
            </a:prstGeom>
          </p:spPr>
        </p:pic>
      </p:grpSp>
      <p:pic>
        <p:nvPicPr>
          <p:cNvPr id="309" name="Picture 5" descr="http://www.charmm.org/old_site/develop/milan/mbc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7361" y1="66250" x2="32813" y2="75972"/>
                        <a14:foregroundMark x1="34028" y1="79028" x2="52083" y2="80556"/>
                        <a14:foregroundMark x1="56250" y1="83333" x2="75694" y2="76250"/>
                        <a14:foregroundMark x1="82465" y1="75139" x2="90451" y2="55417"/>
                        <a14:foregroundMark x1="88542" y1="47500" x2="80556" y2="29306"/>
                        <a14:foregroundMark x1="77431" y1="27500" x2="50694" y2="17778"/>
                        <a14:foregroundMark x1="44965" y1="19028" x2="25521" y2="23889"/>
                        <a14:foregroundMark x1="17708" y1="26250" x2="11632" y2="42083"/>
                        <a14:foregroundMark x1="10764" y1="53333" x2="19618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747" y="3185904"/>
            <a:ext cx="1280167" cy="16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" name="그룹 309"/>
          <p:cNvGrpSpPr/>
          <p:nvPr/>
        </p:nvGrpSpPr>
        <p:grpSpPr>
          <a:xfrm rot="16200000">
            <a:off x="3482871" y="3195800"/>
            <a:ext cx="894692" cy="1925256"/>
            <a:chOff x="705835" y="1925505"/>
            <a:chExt cx="894692" cy="1925256"/>
          </a:xfrm>
        </p:grpSpPr>
        <p:grpSp>
          <p:nvGrpSpPr>
            <p:cNvPr id="311" name="그룹 310"/>
            <p:cNvGrpSpPr/>
            <p:nvPr/>
          </p:nvGrpSpPr>
          <p:grpSpPr>
            <a:xfrm rot="2700000">
              <a:off x="111819" y="2519521"/>
              <a:ext cx="1925256" cy="737224"/>
              <a:chOff x="1075731" y="785633"/>
              <a:chExt cx="2709391" cy="1037487"/>
            </a:xfrm>
          </p:grpSpPr>
          <p:sp>
            <p:nvSpPr>
              <p:cNvPr id="313" name="직사각형 312"/>
              <p:cNvSpPr/>
              <p:nvPr/>
            </p:nvSpPr>
            <p:spPr>
              <a:xfrm>
                <a:off x="2195734" y="908720"/>
                <a:ext cx="1589388" cy="9144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4" name="이등변 삼각형 313"/>
              <p:cNvSpPr/>
              <p:nvPr/>
            </p:nvSpPr>
            <p:spPr>
              <a:xfrm rot="16200000">
                <a:off x="1559249" y="1185167"/>
                <a:ext cx="912935" cy="36004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5" name="이등변 삼각형 314"/>
              <p:cNvSpPr/>
              <p:nvPr/>
            </p:nvSpPr>
            <p:spPr>
              <a:xfrm rot="16200000" flipV="1">
                <a:off x="1905056" y="1207811"/>
                <a:ext cx="908734" cy="321881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16" name="Picture 7" descr="http://www.ch.embnet.org/MD_tutorial/Images/Other/titl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00000">
                <a:off x="1075731" y="785633"/>
                <a:ext cx="1451396" cy="68823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7" name="이등변 삼각형 316"/>
              <p:cNvSpPr/>
              <p:nvPr/>
            </p:nvSpPr>
            <p:spPr>
              <a:xfrm flipV="1">
                <a:off x="2195736" y="908720"/>
                <a:ext cx="648072" cy="45720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8" name="이등변 삼각형 317"/>
              <p:cNvSpPr/>
              <p:nvPr/>
            </p:nvSpPr>
            <p:spPr>
              <a:xfrm rot="10800000" flipV="1">
                <a:off x="2195736" y="1344660"/>
                <a:ext cx="648072" cy="47846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19" name="직사각형 318"/>
              <p:cNvSpPr/>
              <p:nvPr/>
            </p:nvSpPr>
            <p:spPr>
              <a:xfrm>
                <a:off x="2520365" y="914386"/>
                <a:ext cx="1251004" cy="907269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/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ActiveFolder . . .</a:t>
                </a:r>
                <a:r>
                  <a:rPr lang="en-US" altLang="ko-KR" sz="300" b="1" i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...</a:t>
                </a:r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CHARMM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Simulation</a:t>
                </a:r>
                <a:endParaRPr lang="ko-KR" altLang="en-US" sz="7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0" name="직사각형 319"/>
              <p:cNvSpPr/>
              <p:nvPr/>
            </p:nvSpPr>
            <p:spPr>
              <a:xfrm>
                <a:off x="3645426" y="1687151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1" name="직사각형 320"/>
              <p:cNvSpPr/>
              <p:nvPr/>
            </p:nvSpPr>
            <p:spPr>
              <a:xfrm>
                <a:off x="354423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2" name="직사각형 321"/>
              <p:cNvSpPr/>
              <p:nvPr/>
            </p:nvSpPr>
            <p:spPr>
              <a:xfrm>
                <a:off x="343794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3" name="직사각형 322"/>
              <p:cNvSpPr/>
              <p:nvPr/>
            </p:nvSpPr>
            <p:spPr>
              <a:xfrm>
                <a:off x="333165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4" name="직사각형 323"/>
              <p:cNvSpPr/>
              <p:nvPr/>
            </p:nvSpPr>
            <p:spPr>
              <a:xfrm>
                <a:off x="322536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311907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326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722" y="978480"/>
                <a:ext cx="123061" cy="8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2" name="TextBox 311"/>
            <p:cNvSpPr txBox="1"/>
            <p:nvPr/>
          </p:nvSpPr>
          <p:spPr>
            <a:xfrm rot="2700000">
              <a:off x="1259889" y="3448144"/>
              <a:ext cx="4812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Script</a:t>
              </a:r>
              <a:endParaRPr lang="ko-KR" altLang="en-US" sz="7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327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623374" y="4170432"/>
            <a:ext cx="1227002" cy="11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8" name="그룹 327"/>
          <p:cNvGrpSpPr/>
          <p:nvPr/>
        </p:nvGrpSpPr>
        <p:grpSpPr>
          <a:xfrm>
            <a:off x="2123728" y="2166467"/>
            <a:ext cx="2723823" cy="1006371"/>
            <a:chOff x="4067944" y="3286725"/>
            <a:chExt cx="2723823" cy="1006371"/>
          </a:xfrm>
        </p:grpSpPr>
        <p:sp>
          <p:nvSpPr>
            <p:cNvPr id="329" name="TextBox 328"/>
            <p:cNvSpPr txBox="1"/>
            <p:nvPr/>
          </p:nvSpPr>
          <p:spPr>
            <a:xfrm>
              <a:off x="4072762" y="3831431"/>
              <a:ext cx="25010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Reproduction</a:t>
              </a:r>
              <a:endParaRPr lang="ko-KR" altLang="en-US" sz="2400" b="1" dirty="0">
                <a:solidFill>
                  <a:schemeClr val="accent1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4067944" y="3286725"/>
              <a:ext cx="27238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ko-KR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data provenance</a:t>
              </a:r>
              <a:endParaRPr lang="ko-KR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1317859" y="391114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Extracting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3582663" y="4537973"/>
            <a:ext cx="1771803" cy="1771803"/>
            <a:chOff x="1815885" y="4440484"/>
            <a:chExt cx="1771803" cy="1771803"/>
          </a:xfrm>
        </p:grpSpPr>
        <p:grpSp>
          <p:nvGrpSpPr>
            <p:cNvPr id="124" name="그룹 123"/>
            <p:cNvGrpSpPr/>
            <p:nvPr/>
          </p:nvGrpSpPr>
          <p:grpSpPr>
            <a:xfrm>
              <a:off x="1815885" y="4440484"/>
              <a:ext cx="1771803" cy="1771803"/>
              <a:chOff x="734686" y="236449"/>
              <a:chExt cx="2438400" cy="2438400"/>
            </a:xfrm>
          </p:grpSpPr>
          <p:pic>
            <p:nvPicPr>
              <p:cNvPr id="128" name="Picture 16" descr="http://www.veryicon.com/icon/png/System/Sleek%20XP%20Basic/Folder%20Open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686" y="236449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724" y="980728"/>
                <a:ext cx="437272" cy="307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25" y="1655212"/>
                <a:ext cx="706081" cy="706081"/>
              </a:xfrm>
              <a:prstGeom prst="rect">
                <a:avLst/>
              </a:prstGeom>
            </p:spPr>
          </p:pic>
        </p:grpSp>
        <p:sp>
          <p:nvSpPr>
            <p:cNvPr id="125" name="TextBox 124"/>
            <p:cNvSpPr txBox="1"/>
            <p:nvPr/>
          </p:nvSpPr>
          <p:spPr>
            <a:xfrm>
              <a:off x="2555776" y="5353471"/>
              <a:ext cx="949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Activity</a:t>
              </a:r>
              <a:endParaRPr lang="ko-KR" altLang="en-US" sz="14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945064" y="4895582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CHARMM</a:t>
              </a:r>
              <a:endParaRPr lang="ko-KR" alt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979712" y="4725144"/>
              <a:ext cx="7377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  <a:r>
                <a:rPr lang="en-US" altLang="ko-KR" sz="9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-SPACE</a:t>
              </a:r>
              <a:endParaRPr lang="ko-KR" altLang="en-US" sz="9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121" name="그림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230" y="4523128"/>
            <a:ext cx="1040288" cy="1040288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6516216" y="4152210"/>
            <a:ext cx="499625" cy="212894"/>
            <a:chOff x="3387523" y="2956020"/>
            <a:chExt cx="909767" cy="387658"/>
          </a:xfrm>
        </p:grpSpPr>
        <p:pic>
          <p:nvPicPr>
            <p:cNvPr id="135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TextBox 135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37" name="그룹 136"/>
          <p:cNvGrpSpPr/>
          <p:nvPr/>
        </p:nvGrpSpPr>
        <p:grpSpPr>
          <a:xfrm rot="3600000">
            <a:off x="6121319" y="4637161"/>
            <a:ext cx="499625" cy="212894"/>
            <a:chOff x="3387523" y="2956020"/>
            <a:chExt cx="909767" cy="387658"/>
          </a:xfrm>
        </p:grpSpPr>
        <p:pic>
          <p:nvPicPr>
            <p:cNvPr id="138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TextBox 138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0" name="그룹 139"/>
          <p:cNvGrpSpPr/>
          <p:nvPr/>
        </p:nvGrpSpPr>
        <p:grpSpPr>
          <a:xfrm rot="3600000">
            <a:off x="5761279" y="4637161"/>
            <a:ext cx="499625" cy="212894"/>
            <a:chOff x="3387523" y="2956020"/>
            <a:chExt cx="909767" cy="387658"/>
          </a:xfrm>
        </p:grpSpPr>
        <p:pic>
          <p:nvPicPr>
            <p:cNvPr id="141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TextBox 141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143" name="그룹 142"/>
          <p:cNvGrpSpPr/>
          <p:nvPr/>
        </p:nvGrpSpPr>
        <p:grpSpPr>
          <a:xfrm>
            <a:off x="5586577" y="4042651"/>
            <a:ext cx="896445" cy="387658"/>
            <a:chOff x="3387523" y="2956020"/>
            <a:chExt cx="896445" cy="387658"/>
          </a:xfrm>
        </p:grpSpPr>
        <p:pic>
          <p:nvPicPr>
            <p:cNvPr id="144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TextBox 144"/>
            <p:cNvSpPr txBox="1"/>
            <p:nvPr/>
          </p:nvSpPr>
          <p:spPr>
            <a:xfrm>
              <a:off x="3519015" y="2956020"/>
              <a:ext cx="764953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Temperature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293K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4" name="직선 연결선 3"/>
          <p:cNvCxnSpPr>
            <a:stCxn id="128" idx="3"/>
            <a:endCxn id="145" idx="1"/>
          </p:cNvCxnSpPr>
          <p:nvPr/>
        </p:nvCxnSpPr>
        <p:spPr>
          <a:xfrm flipV="1">
            <a:off x="5354466" y="4223470"/>
            <a:ext cx="363603" cy="12004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>
            <a:stCxn id="128" idx="3"/>
            <a:endCxn id="142" idx="1"/>
          </p:cNvCxnSpPr>
          <p:nvPr/>
        </p:nvCxnSpPr>
        <p:spPr>
          <a:xfrm flipV="1">
            <a:off x="5354466" y="4579890"/>
            <a:ext cx="570352" cy="8439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/>
          <p:cNvCxnSpPr>
            <a:stCxn id="128" idx="3"/>
            <a:endCxn id="139" idx="1"/>
          </p:cNvCxnSpPr>
          <p:nvPr/>
        </p:nvCxnSpPr>
        <p:spPr>
          <a:xfrm flipV="1">
            <a:off x="5354466" y="4579890"/>
            <a:ext cx="930392" cy="84398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128" idx="3"/>
            <a:endCxn id="136" idx="1"/>
          </p:cNvCxnSpPr>
          <p:nvPr/>
        </p:nvCxnSpPr>
        <p:spPr>
          <a:xfrm flipV="1">
            <a:off x="5354466" y="4251513"/>
            <a:ext cx="1226642" cy="117236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913916" y="5156600"/>
            <a:ext cx="2266967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Applying</a:t>
            </a:r>
          </a:p>
          <a:p>
            <a:pPr algn="ctr"/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Methods/Parameters</a:t>
            </a:r>
          </a:p>
        </p:txBody>
      </p:sp>
      <p:grpSp>
        <p:nvGrpSpPr>
          <p:cNvPr id="160" name="그룹 159"/>
          <p:cNvGrpSpPr/>
          <p:nvPr/>
        </p:nvGrpSpPr>
        <p:grpSpPr>
          <a:xfrm rot="3600000">
            <a:off x="6483495" y="4633545"/>
            <a:ext cx="499625" cy="212894"/>
            <a:chOff x="3387523" y="2956020"/>
            <a:chExt cx="909767" cy="387658"/>
          </a:xfrm>
        </p:grpSpPr>
        <p:pic>
          <p:nvPicPr>
            <p:cNvPr id="161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2" name="TextBox 161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4" name="직선 연결선 163"/>
          <p:cNvCxnSpPr>
            <a:stCxn id="128" idx="3"/>
            <a:endCxn id="162" idx="1"/>
          </p:cNvCxnSpPr>
          <p:nvPr/>
        </p:nvCxnSpPr>
        <p:spPr>
          <a:xfrm flipV="1">
            <a:off x="5354466" y="4576274"/>
            <a:ext cx="1292568" cy="84760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/>
          <p:cNvGrpSpPr/>
          <p:nvPr/>
        </p:nvGrpSpPr>
        <p:grpSpPr>
          <a:xfrm>
            <a:off x="7316670" y="1743255"/>
            <a:ext cx="449669" cy="449669"/>
            <a:chOff x="208224" y="5077132"/>
            <a:chExt cx="674330" cy="674330"/>
          </a:xfrm>
        </p:grpSpPr>
        <p:sp>
          <p:nvSpPr>
            <p:cNvPr id="168" name="정육면체 167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170" name="그룹 169"/>
          <p:cNvGrpSpPr/>
          <p:nvPr/>
        </p:nvGrpSpPr>
        <p:grpSpPr>
          <a:xfrm>
            <a:off x="8028411" y="1145471"/>
            <a:ext cx="449669" cy="449669"/>
            <a:chOff x="208224" y="5077132"/>
            <a:chExt cx="674330" cy="674330"/>
          </a:xfrm>
        </p:grpSpPr>
        <p:sp>
          <p:nvSpPr>
            <p:cNvPr id="171" name="정육면체 170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173" name="그룹 172"/>
          <p:cNvGrpSpPr/>
          <p:nvPr/>
        </p:nvGrpSpPr>
        <p:grpSpPr>
          <a:xfrm>
            <a:off x="8186213" y="1846550"/>
            <a:ext cx="449669" cy="449669"/>
            <a:chOff x="208224" y="5077132"/>
            <a:chExt cx="674330" cy="674330"/>
          </a:xfrm>
        </p:grpSpPr>
        <p:sp>
          <p:nvSpPr>
            <p:cNvPr id="174" name="정육면체 173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176" name="그룹 175"/>
          <p:cNvGrpSpPr/>
          <p:nvPr/>
        </p:nvGrpSpPr>
        <p:grpSpPr>
          <a:xfrm>
            <a:off x="7006487" y="977112"/>
            <a:ext cx="449669" cy="449669"/>
            <a:chOff x="208224" y="5077132"/>
            <a:chExt cx="674330" cy="674330"/>
          </a:xfrm>
        </p:grpSpPr>
        <p:sp>
          <p:nvSpPr>
            <p:cNvPr id="177" name="정육면체 176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179" name="그룹 178"/>
          <p:cNvGrpSpPr/>
          <p:nvPr/>
        </p:nvGrpSpPr>
        <p:grpSpPr>
          <a:xfrm>
            <a:off x="6258187" y="1703821"/>
            <a:ext cx="449669" cy="449669"/>
            <a:chOff x="208224" y="5077132"/>
            <a:chExt cx="674330" cy="674330"/>
          </a:xfrm>
        </p:grpSpPr>
        <p:sp>
          <p:nvSpPr>
            <p:cNvPr id="180" name="정육면체 179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6622884" y="3206489"/>
            <a:ext cx="624793" cy="624793"/>
            <a:chOff x="6279650" y="1652079"/>
            <a:chExt cx="1771803" cy="1771803"/>
          </a:xfrm>
        </p:grpSpPr>
        <p:pic>
          <p:nvPicPr>
            <p:cNvPr id="186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650" y="1652079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847" y="2736171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184" y="2794371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0" name="그룹 189"/>
          <p:cNvGrpSpPr/>
          <p:nvPr/>
        </p:nvGrpSpPr>
        <p:grpSpPr>
          <a:xfrm>
            <a:off x="7494041" y="2994623"/>
            <a:ext cx="624793" cy="624793"/>
            <a:chOff x="6279650" y="1652079"/>
            <a:chExt cx="1771803" cy="1771803"/>
          </a:xfrm>
        </p:grpSpPr>
        <p:pic>
          <p:nvPicPr>
            <p:cNvPr id="191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650" y="1652079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847" y="2736171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184" y="2794371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4" name="그룹 193"/>
          <p:cNvGrpSpPr/>
          <p:nvPr/>
        </p:nvGrpSpPr>
        <p:grpSpPr>
          <a:xfrm>
            <a:off x="8369778" y="2790553"/>
            <a:ext cx="624793" cy="624793"/>
            <a:chOff x="6279650" y="1652079"/>
            <a:chExt cx="1771803" cy="1771803"/>
          </a:xfrm>
        </p:grpSpPr>
        <p:pic>
          <p:nvPicPr>
            <p:cNvPr id="195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650" y="1652079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8847" y="2736171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184" y="2794371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8" name="그룹 197"/>
          <p:cNvGrpSpPr/>
          <p:nvPr/>
        </p:nvGrpSpPr>
        <p:grpSpPr>
          <a:xfrm>
            <a:off x="6640426" y="260648"/>
            <a:ext cx="449669" cy="449669"/>
            <a:chOff x="208224" y="5077132"/>
            <a:chExt cx="674330" cy="674330"/>
          </a:xfrm>
        </p:grpSpPr>
        <p:sp>
          <p:nvSpPr>
            <p:cNvPr id="199" name="정육면체 198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201" name="그룹 200"/>
          <p:cNvGrpSpPr/>
          <p:nvPr/>
        </p:nvGrpSpPr>
        <p:grpSpPr>
          <a:xfrm>
            <a:off x="5924818" y="888198"/>
            <a:ext cx="449669" cy="449669"/>
            <a:chOff x="208224" y="5077132"/>
            <a:chExt cx="674330" cy="674330"/>
          </a:xfrm>
        </p:grpSpPr>
        <p:sp>
          <p:nvSpPr>
            <p:cNvPr id="202" name="정육면체 201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7682088" y="522177"/>
            <a:ext cx="449669" cy="449669"/>
            <a:chOff x="208224" y="5077132"/>
            <a:chExt cx="674330" cy="674330"/>
          </a:xfrm>
        </p:grpSpPr>
        <p:sp>
          <p:nvSpPr>
            <p:cNvPr id="205" name="정육면체 204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207" name="그룹 206"/>
          <p:cNvGrpSpPr/>
          <p:nvPr/>
        </p:nvGrpSpPr>
        <p:grpSpPr>
          <a:xfrm rot="3600000">
            <a:off x="6856726" y="4642951"/>
            <a:ext cx="499625" cy="212894"/>
            <a:chOff x="3387523" y="2956020"/>
            <a:chExt cx="909767" cy="387658"/>
          </a:xfrm>
        </p:grpSpPr>
        <p:pic>
          <p:nvPicPr>
            <p:cNvPr id="208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TextBox 208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0" name="그룹 209"/>
          <p:cNvGrpSpPr/>
          <p:nvPr/>
        </p:nvGrpSpPr>
        <p:grpSpPr>
          <a:xfrm rot="3600000">
            <a:off x="7066857" y="4124308"/>
            <a:ext cx="499625" cy="212894"/>
            <a:chOff x="3387523" y="2956020"/>
            <a:chExt cx="909767" cy="387658"/>
          </a:xfrm>
        </p:grpSpPr>
        <p:pic>
          <p:nvPicPr>
            <p:cNvPr id="211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2" name="TextBox 211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5" name="그룹 214"/>
          <p:cNvGrpSpPr/>
          <p:nvPr/>
        </p:nvGrpSpPr>
        <p:grpSpPr>
          <a:xfrm rot="3600000">
            <a:off x="7309291" y="4663335"/>
            <a:ext cx="499625" cy="212894"/>
            <a:chOff x="3387523" y="2956020"/>
            <a:chExt cx="909767" cy="387658"/>
          </a:xfrm>
        </p:grpSpPr>
        <p:pic>
          <p:nvPicPr>
            <p:cNvPr id="216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TextBox 216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18" name="그룹 217"/>
          <p:cNvGrpSpPr/>
          <p:nvPr/>
        </p:nvGrpSpPr>
        <p:grpSpPr>
          <a:xfrm rot="3600000">
            <a:off x="7717052" y="4650240"/>
            <a:ext cx="499625" cy="212894"/>
            <a:chOff x="3387523" y="2956020"/>
            <a:chExt cx="909767" cy="387658"/>
          </a:xfrm>
        </p:grpSpPr>
        <p:pic>
          <p:nvPicPr>
            <p:cNvPr id="219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0" name="TextBox 219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21" name="그룹 220"/>
          <p:cNvGrpSpPr/>
          <p:nvPr/>
        </p:nvGrpSpPr>
        <p:grpSpPr>
          <a:xfrm rot="3600000">
            <a:off x="7476879" y="4103816"/>
            <a:ext cx="499625" cy="212894"/>
            <a:chOff x="3387523" y="2956020"/>
            <a:chExt cx="909767" cy="387658"/>
          </a:xfrm>
        </p:grpSpPr>
        <p:pic>
          <p:nvPicPr>
            <p:cNvPr id="222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1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3" name="TextBox 222"/>
            <p:cNvSpPr txBox="1"/>
            <p:nvPr/>
          </p:nvSpPr>
          <p:spPr>
            <a:xfrm>
              <a:off x="3505684" y="3010743"/>
              <a:ext cx="791606" cy="252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" b="1" i="1" dirty="0" smtClean="0">
                  <a:latin typeface="Verdana" panose="020B0604030504040204" pitchFamily="34" charset="0"/>
                  <a:cs typeface="Verdana" panose="020B0604030504040204" pitchFamily="34" charset="0"/>
                </a:rPr>
                <a:t>Parameters</a:t>
              </a:r>
              <a:endParaRPr lang="ko-KR" altLang="en-US" sz="3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224" name="직선 연결선 223"/>
          <p:cNvCxnSpPr>
            <a:endCxn id="145" idx="1"/>
          </p:cNvCxnSpPr>
          <p:nvPr/>
        </p:nvCxnSpPr>
        <p:spPr>
          <a:xfrm flipH="1">
            <a:off x="5718069" y="3655865"/>
            <a:ext cx="1230195" cy="5676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>
            <a:endCxn id="136" idx="1"/>
          </p:cNvCxnSpPr>
          <p:nvPr/>
        </p:nvCxnSpPr>
        <p:spPr>
          <a:xfrm flipH="1">
            <a:off x="6581108" y="3655865"/>
            <a:ext cx="367156" cy="5956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>
            <a:endCxn id="142" idx="1"/>
          </p:cNvCxnSpPr>
          <p:nvPr/>
        </p:nvCxnSpPr>
        <p:spPr>
          <a:xfrm flipH="1">
            <a:off x="5924818" y="3464522"/>
            <a:ext cx="1881620" cy="111536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>
            <a:endCxn id="139" idx="1"/>
          </p:cNvCxnSpPr>
          <p:nvPr/>
        </p:nvCxnSpPr>
        <p:spPr>
          <a:xfrm flipH="1">
            <a:off x="6284858" y="3260452"/>
            <a:ext cx="2397316" cy="131943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연결선 234"/>
          <p:cNvCxnSpPr>
            <a:endCxn id="162" idx="1"/>
          </p:cNvCxnSpPr>
          <p:nvPr/>
        </p:nvCxnSpPr>
        <p:spPr>
          <a:xfrm flipH="1">
            <a:off x="6647034" y="3260452"/>
            <a:ext cx="2035141" cy="13158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endCxn id="181" idx="2"/>
          </p:cNvCxnSpPr>
          <p:nvPr/>
        </p:nvCxnSpPr>
        <p:spPr>
          <a:xfrm flipH="1" flipV="1">
            <a:off x="6418556" y="2135176"/>
            <a:ext cx="541738" cy="154121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/>
          <p:nvPr/>
        </p:nvCxnSpPr>
        <p:spPr>
          <a:xfrm flipH="1" flipV="1">
            <a:off x="7507735" y="2192924"/>
            <a:ext cx="298703" cy="127159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/>
          <p:cNvCxnSpPr>
            <a:endCxn id="174" idx="3"/>
          </p:cNvCxnSpPr>
          <p:nvPr/>
        </p:nvCxnSpPr>
        <p:spPr>
          <a:xfrm flipV="1">
            <a:off x="7806438" y="2296219"/>
            <a:ext cx="548401" cy="112788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/>
          <p:cNvCxnSpPr/>
          <p:nvPr/>
        </p:nvCxnSpPr>
        <p:spPr>
          <a:xfrm flipH="1" flipV="1">
            <a:off x="8215084" y="1595140"/>
            <a:ext cx="467091" cy="1665312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>
            <a:endCxn id="205" idx="3"/>
          </p:cNvCxnSpPr>
          <p:nvPr/>
        </p:nvCxnSpPr>
        <p:spPr>
          <a:xfrm flipH="1" flipV="1">
            <a:off x="7850714" y="971846"/>
            <a:ext cx="831461" cy="228860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>
            <a:endCxn id="203" idx="2"/>
          </p:cNvCxnSpPr>
          <p:nvPr/>
        </p:nvCxnSpPr>
        <p:spPr>
          <a:xfrm flipH="1" flipV="1">
            <a:off x="6085187" y="1319553"/>
            <a:ext cx="863077" cy="233631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>
            <a:endCxn id="199" idx="3"/>
          </p:cNvCxnSpPr>
          <p:nvPr/>
        </p:nvCxnSpPr>
        <p:spPr>
          <a:xfrm flipH="1" flipV="1">
            <a:off x="6809052" y="710317"/>
            <a:ext cx="151242" cy="2945549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>
            <a:endCxn id="177" idx="3"/>
          </p:cNvCxnSpPr>
          <p:nvPr/>
        </p:nvCxnSpPr>
        <p:spPr>
          <a:xfrm flipV="1">
            <a:off x="6948264" y="1426781"/>
            <a:ext cx="226849" cy="219263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/>
          <p:cNvSpPr txBox="1"/>
          <p:nvPr/>
        </p:nvSpPr>
        <p:spPr>
          <a:xfrm>
            <a:off x="7505434" y="353161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Execution</a:t>
            </a:r>
            <a:endParaRPr lang="en-US" altLang="ko-KR" sz="1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62522" y="927327"/>
            <a:ext cx="5098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Active Folder Features </a:t>
            </a:r>
            <a:r>
              <a:rPr lang="en-US" altLang="ko-KR" b="1" dirty="0" smtClean="0"/>
              <a:t>4:</a:t>
            </a:r>
            <a:endParaRPr lang="en-US" altLang="ko-KR" b="1" dirty="0"/>
          </a:p>
          <a:p>
            <a:r>
              <a:rPr lang="en-US" altLang="ko-KR" b="1" dirty="0" smtClean="0"/>
              <a:t>Computing </a:t>
            </a:r>
            <a:r>
              <a:rPr lang="en-US" altLang="ko-KR" b="1" dirty="0"/>
              <a:t>by manipulating files or folders, Re-generating either the same or similar ones by </a:t>
            </a:r>
            <a:r>
              <a:rPr lang="en-US" altLang="ko-KR" b="1" dirty="0" smtClean="0"/>
              <a:t>existing </a:t>
            </a:r>
            <a:r>
              <a:rPr lang="en-US" altLang="ko-KR" b="1" dirty="0"/>
              <a:t>result files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178" y="-45750"/>
            <a:ext cx="9153178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3500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2566" y="1731860"/>
            <a:ext cx="2656228" cy="1770810"/>
            <a:chOff x="6194799" y="4810809"/>
            <a:chExt cx="2656228" cy="1770810"/>
          </a:xfrm>
        </p:grpSpPr>
        <p:pic>
          <p:nvPicPr>
            <p:cNvPr id="4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567" y="4810809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880" y="4930806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193" y="5039494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506" y="5159491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253" y="5118462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566" y="5238459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879" y="5347147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192" y="5467144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D:\Users\Daeyoung Heo\Downloads\Server_multipl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799" y="5523447"/>
              <a:ext cx="1058172" cy="1058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/>
        </p:nvGrpSpPr>
        <p:grpSpPr>
          <a:xfrm>
            <a:off x="216171" y="474847"/>
            <a:ext cx="1771803" cy="1771803"/>
            <a:chOff x="6279650" y="1652079"/>
            <a:chExt cx="1771803" cy="1771803"/>
          </a:xfrm>
        </p:grpSpPr>
        <p:grpSp>
          <p:nvGrpSpPr>
            <p:cNvPr id="14" name="그룹 13"/>
            <p:cNvGrpSpPr/>
            <p:nvPr/>
          </p:nvGrpSpPr>
          <p:grpSpPr>
            <a:xfrm>
              <a:off x="6279650" y="1652079"/>
              <a:ext cx="1771803" cy="1771803"/>
              <a:chOff x="6193450" y="3975585"/>
              <a:chExt cx="1771803" cy="1771803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6193450" y="3975585"/>
                <a:ext cx="1771803" cy="1771803"/>
                <a:chOff x="6005239" y="3234770"/>
                <a:chExt cx="1771803" cy="1771803"/>
              </a:xfrm>
            </p:grpSpPr>
            <p:pic>
              <p:nvPicPr>
                <p:cNvPr id="19" name="Picture 16" descr="http://www.veryicon.com/icon/png/System/Sleek%20XP%20Basic/Folder%20Open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05239" y="3234770"/>
                  <a:ext cx="1771803" cy="1771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8" descr="D:\Users\Daeyoung Heo\Dropbox\나중에 정리\ActiveFolder_CI3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5062" y="3775582"/>
                  <a:ext cx="317733" cy="223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13" descr="D:\Users\Daeyoung Heo\Downloads\server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4436" y="4318862"/>
                  <a:ext cx="308140" cy="38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13" descr="D:\Users\Daeyoung Heo\Downloads\server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8773" y="4377062"/>
                  <a:ext cx="308140" cy="38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TextBox 16"/>
              <p:cNvSpPr txBox="1"/>
              <p:nvPr/>
            </p:nvSpPr>
            <p:spPr>
              <a:xfrm>
                <a:off x="6286000" y="4456362"/>
                <a:ext cx="11689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en-US" altLang="ko-KR" sz="9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sh.server.com</a:t>
                </a:r>
                <a:endParaRPr lang="ko-KR" altLang="en-US" sz="9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968846" y="4905788"/>
                <a:ext cx="8467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Server</a:t>
                </a:r>
                <a:endParaRPr lang="ko-KR" altLang="en-US" sz="14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6427849" y="1962059"/>
              <a:ext cx="7489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altLang="ko-KR" sz="9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-SPACE</a:t>
              </a:r>
              <a:endParaRPr lang="ko-KR" altLang="en-US" sz="9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 rot="1800000">
            <a:off x="1511935" y="238071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CHARMM</a:t>
            </a:r>
            <a:endParaRPr lang="ko-KR" altLang="en-US" sz="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9368" y="2475590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SSH</a:t>
            </a:r>
            <a:endParaRPr lang="ko-KR" altLang="en-US" sz="9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305367" y="4199282"/>
            <a:ext cx="1771803" cy="1771803"/>
            <a:chOff x="6257590" y="3871239"/>
            <a:chExt cx="1771803" cy="1771803"/>
          </a:xfrm>
        </p:grpSpPr>
        <p:grpSp>
          <p:nvGrpSpPr>
            <p:cNvPr id="27" name="그룹 26"/>
            <p:cNvGrpSpPr/>
            <p:nvPr/>
          </p:nvGrpSpPr>
          <p:grpSpPr>
            <a:xfrm>
              <a:off x="6257590" y="3871239"/>
              <a:ext cx="1771803" cy="1771803"/>
              <a:chOff x="6228184" y="3921122"/>
              <a:chExt cx="1771803" cy="1771803"/>
            </a:xfrm>
          </p:grpSpPr>
          <p:pic>
            <p:nvPicPr>
              <p:cNvPr id="30" name="Picture 16" descr="http://www.veryicon.com/icon/png/System/Sleek%20XP%20Basic/Folder%20Open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84" y="3921122"/>
                <a:ext cx="1771803" cy="1771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6804248" y="4849415"/>
                <a:ext cx="1075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 smtClean="0">
                    <a:latin typeface="Verdana" panose="020B0604030504040204" pitchFamily="34" charset="0"/>
                    <a:cs typeface="Verdana" panose="020B0604030504040204" pitchFamily="34" charset="0"/>
                  </a:rPr>
                  <a:t>Products</a:t>
                </a:r>
                <a:endParaRPr lang="ko-KR" altLang="en-US" sz="14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28" name="정육면체 27"/>
            <p:cNvSpPr/>
            <p:nvPr/>
          </p:nvSpPr>
          <p:spPr>
            <a:xfrm>
              <a:off x="6444208" y="5085184"/>
              <a:ext cx="265907" cy="265907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Picture 8" descr="D:\Users\Daeyoung Heo\Dropbox\나중에 정리\ActiveFolder_CI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522" y="4436120"/>
              <a:ext cx="317733" cy="223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4196065" y="4308697"/>
            <a:ext cx="742692" cy="941076"/>
            <a:chOff x="3707904" y="4103576"/>
            <a:chExt cx="1216152" cy="941076"/>
          </a:xfrm>
        </p:grpSpPr>
        <p:sp>
          <p:nvSpPr>
            <p:cNvPr id="32" name="아래로 구부러진 화살표 31"/>
            <p:cNvSpPr/>
            <p:nvPr/>
          </p:nvSpPr>
          <p:spPr>
            <a:xfrm>
              <a:off x="3707904" y="4103576"/>
              <a:ext cx="1216152" cy="365760"/>
            </a:xfrm>
            <a:prstGeom prst="curved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아래로 구부러진 화살표 32"/>
            <p:cNvSpPr/>
            <p:nvPr/>
          </p:nvSpPr>
          <p:spPr>
            <a:xfrm rot="10800000">
              <a:off x="3707904" y="4678892"/>
              <a:ext cx="1216152" cy="365760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5" name="직선 연결선 34"/>
          <p:cNvCxnSpPr>
            <a:stCxn id="12" idx="2"/>
          </p:cNvCxnSpPr>
          <p:nvPr/>
        </p:nvCxnSpPr>
        <p:spPr>
          <a:xfrm>
            <a:off x="811652" y="3502670"/>
            <a:ext cx="0" cy="295066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1" name="그룹 70"/>
          <p:cNvGrpSpPr/>
          <p:nvPr/>
        </p:nvGrpSpPr>
        <p:grpSpPr>
          <a:xfrm>
            <a:off x="816706" y="3877017"/>
            <a:ext cx="2603166" cy="415498"/>
            <a:chOff x="816706" y="3877017"/>
            <a:chExt cx="2603166" cy="415498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853383" y="4098995"/>
              <a:ext cx="2566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16706" y="3877017"/>
              <a:ext cx="145103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err="1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Charmm.dcd</a:t>
              </a:r>
              <a:r>
                <a:rPr lang="en-US" altLang="ko-KR" sz="700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file created</a:t>
              </a:r>
            </a:p>
            <a:p>
              <a:endParaRPr lang="en-US" altLang="ko-KR" sz="700" i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altLang="ko-KR" sz="700" i="1" dirty="0" err="1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StageOut</a:t>
              </a:r>
              <a:r>
                <a:rPr lang="en-US" altLang="ko-KR" sz="700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: 2014.m.d 12:30</a:t>
              </a:r>
              <a:endParaRPr lang="ko-KR" altLang="en-US" sz="700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816706" y="4501280"/>
            <a:ext cx="2603166" cy="415498"/>
            <a:chOff x="816706" y="4437112"/>
            <a:chExt cx="2603166" cy="415498"/>
          </a:xfrm>
        </p:grpSpPr>
        <p:cxnSp>
          <p:nvCxnSpPr>
            <p:cNvPr id="40" name="직선 화살표 연결선 39"/>
            <p:cNvCxnSpPr/>
            <p:nvPr/>
          </p:nvCxnSpPr>
          <p:spPr>
            <a:xfrm>
              <a:off x="853383" y="4653136"/>
              <a:ext cx="2566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16706" y="4437112"/>
              <a:ext cx="139333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err="1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Charmm.dcd</a:t>
              </a:r>
              <a:r>
                <a:rPr lang="en-US" altLang="ko-KR" sz="700" i="1" dirty="0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file modified</a:t>
              </a:r>
            </a:p>
            <a:p>
              <a:endParaRPr lang="en-US" altLang="ko-KR" sz="700" i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altLang="ko-KR" sz="700" i="1" dirty="0" err="1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StageOut</a:t>
              </a:r>
              <a:r>
                <a:rPr lang="en-US" altLang="ko-KR" sz="700" i="1" dirty="0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: 2014.m.d 1:13</a:t>
              </a:r>
              <a:endParaRPr lang="ko-KR" altLang="en-US" sz="700" i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827584" y="5125543"/>
            <a:ext cx="2603166" cy="415498"/>
            <a:chOff x="827584" y="5085184"/>
            <a:chExt cx="2603166" cy="415498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864261" y="5301208"/>
              <a:ext cx="2566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27584" y="5085184"/>
              <a:ext cx="139333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stdout.afsx.log file created</a:t>
              </a:r>
            </a:p>
            <a:p>
              <a:endParaRPr lang="en-US" altLang="ko-KR" sz="700" i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altLang="ko-KR" sz="700" i="1" dirty="0" err="1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StageOut</a:t>
              </a:r>
              <a:r>
                <a:rPr lang="en-US" altLang="ko-KR" sz="700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: 2014.m.d 1:14</a:t>
              </a:r>
              <a:endParaRPr lang="ko-KR" altLang="en-US" sz="700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27584" y="5749806"/>
            <a:ext cx="2603166" cy="415498"/>
            <a:chOff x="827584" y="5749806"/>
            <a:chExt cx="2603166" cy="415498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864261" y="5965830"/>
              <a:ext cx="256648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827584" y="5749806"/>
              <a:ext cx="143661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i="1" dirty="0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stdout.afsx.log file modified</a:t>
              </a:r>
            </a:p>
            <a:p>
              <a:endParaRPr lang="en-US" altLang="ko-KR" sz="700" i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r>
                <a:rPr lang="en-US" altLang="ko-KR" sz="700" i="1" dirty="0" err="1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StageOut</a:t>
              </a:r>
              <a:r>
                <a:rPr lang="en-US" altLang="ko-KR" sz="700" i="1" dirty="0" smtClean="0">
                  <a:solidFill>
                    <a:schemeClr val="accent3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: 2014.m.d 1:15</a:t>
              </a:r>
              <a:endParaRPr lang="ko-KR" altLang="en-US" sz="700" i="1" dirty="0">
                <a:solidFill>
                  <a:schemeClr val="accent3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 rot="16200000">
            <a:off x="266212" y="4847198"/>
            <a:ext cx="8611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Timeline</a:t>
            </a: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5451181" y="4329566"/>
            <a:ext cx="449669" cy="449669"/>
            <a:chOff x="208224" y="5077132"/>
            <a:chExt cx="674330" cy="674330"/>
          </a:xfrm>
        </p:grpSpPr>
        <p:sp>
          <p:nvSpPr>
            <p:cNvPr id="51" name="정육면체 50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5740481" y="4763040"/>
            <a:ext cx="449669" cy="449669"/>
            <a:chOff x="208224" y="5077132"/>
            <a:chExt cx="674330" cy="674330"/>
          </a:xfrm>
        </p:grpSpPr>
        <p:sp>
          <p:nvSpPr>
            <p:cNvPr id="54" name="정육면체 53"/>
            <p:cNvSpPr/>
            <p:nvPr/>
          </p:nvSpPr>
          <p:spPr>
            <a:xfrm>
              <a:off x="208224" y="5077132"/>
              <a:ext cx="674330" cy="674330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329605"/>
              <a:ext cx="394393" cy="394393"/>
            </a:xfrm>
            <a:prstGeom prst="rect">
              <a:avLst/>
            </a:prstGeom>
          </p:spPr>
        </p:pic>
      </p:grpSp>
      <p:cxnSp>
        <p:nvCxnSpPr>
          <p:cNvPr id="57" name="직선 화살표 연결선 56"/>
          <p:cNvCxnSpPr>
            <a:endCxn id="51" idx="2"/>
          </p:cNvCxnSpPr>
          <p:nvPr/>
        </p:nvCxnSpPr>
        <p:spPr>
          <a:xfrm>
            <a:off x="3419872" y="4098995"/>
            <a:ext cx="2031309" cy="5116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55" idx="1"/>
          </p:cNvCxnSpPr>
          <p:nvPr/>
        </p:nvCxnSpPr>
        <p:spPr>
          <a:xfrm flipV="1">
            <a:off x="3419872" y="5062897"/>
            <a:ext cx="2349480" cy="278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3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00000" flipV="1">
            <a:off x="6110672" y="4439342"/>
            <a:ext cx="707529" cy="70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4187067" y="2551184"/>
            <a:ext cx="4352474" cy="1006371"/>
            <a:chOff x="4067944" y="3286725"/>
            <a:chExt cx="4352474" cy="1006371"/>
          </a:xfrm>
        </p:grpSpPr>
        <p:sp>
          <p:nvSpPr>
            <p:cNvPr id="65" name="TextBox 64"/>
            <p:cNvSpPr txBox="1"/>
            <p:nvPr/>
          </p:nvSpPr>
          <p:spPr>
            <a:xfrm>
              <a:off x="4072762" y="3831431"/>
              <a:ext cx="3889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Synchronization</a:t>
              </a:r>
              <a:endParaRPr lang="ko-KR" altLang="en-US" sz="2400" b="1" dirty="0">
                <a:solidFill>
                  <a:schemeClr val="accent3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067944" y="3286725"/>
              <a:ext cx="43524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ko-KR" b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Between server and your active folder</a:t>
              </a:r>
              <a:endParaRPr lang="ko-KR" alt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7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04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3684229" y="5781164"/>
            <a:ext cx="32640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Automatic Stage-Out to ActiveFolder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Incremental update.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75" name="직선 화살표 연결선 74"/>
          <p:cNvCxnSpPr>
            <a:endCxn id="52" idx="1"/>
          </p:cNvCxnSpPr>
          <p:nvPr/>
        </p:nvCxnSpPr>
        <p:spPr>
          <a:xfrm flipV="1">
            <a:off x="3419872" y="4629423"/>
            <a:ext cx="2060180" cy="878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3419872" y="5085183"/>
            <a:ext cx="2320609" cy="872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521745" y="967075"/>
            <a:ext cx="4680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Active Folder Features </a:t>
            </a:r>
            <a:r>
              <a:rPr lang="en-US" altLang="ko-KR" b="1" dirty="0" smtClean="0"/>
              <a:t>5:</a:t>
            </a:r>
            <a:endParaRPr lang="en-US" altLang="ko-KR" b="1" dirty="0"/>
          </a:p>
          <a:p>
            <a:r>
              <a:rPr lang="en-US" altLang="ko-KR" b="1" dirty="0" smtClean="0"/>
              <a:t>Returns </a:t>
            </a:r>
            <a:r>
              <a:rPr lang="en-US" altLang="ko-KR" b="1" dirty="0"/>
              <a:t>computing results </a:t>
            </a:r>
            <a:endParaRPr lang="en-US" altLang="ko-KR" b="1" dirty="0" smtClean="0"/>
          </a:p>
          <a:p>
            <a:r>
              <a:rPr lang="en-US" altLang="ko-KR" b="1" dirty="0" smtClean="0"/>
              <a:t>by </a:t>
            </a:r>
            <a:r>
              <a:rPr lang="en-US" altLang="ko-KR" b="1" dirty="0"/>
              <a:t>progressive synchronization </a:t>
            </a:r>
            <a:endParaRPr lang="en-US" altLang="ko-KR" b="1" dirty="0" smtClean="0"/>
          </a:p>
          <a:p>
            <a:r>
              <a:rPr lang="en-US" altLang="ko-KR" b="1" dirty="0" smtClean="0"/>
              <a:t>without </a:t>
            </a:r>
            <a:r>
              <a:rPr lang="en-US" altLang="ko-KR" b="1" dirty="0"/>
              <a:t>connecting computing server</a:t>
            </a:r>
            <a:endParaRPr lang="ko-KR" altLang="en-US" b="1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4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178" y="0"/>
            <a:ext cx="9153178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0000"/>
                  <a:lumOff val="40000"/>
                </a:schemeClr>
              </a:gs>
              <a:gs pos="35000">
                <a:schemeClr val="accent2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29" name="그룹 1028"/>
          <p:cNvGrpSpPr/>
          <p:nvPr/>
        </p:nvGrpSpPr>
        <p:grpSpPr>
          <a:xfrm>
            <a:off x="6765567" y="3395136"/>
            <a:ext cx="2160240" cy="1471967"/>
            <a:chOff x="6732240" y="3325185"/>
            <a:chExt cx="2160240" cy="1976023"/>
          </a:xfrm>
        </p:grpSpPr>
        <p:sp>
          <p:nvSpPr>
            <p:cNvPr id="1028" name="직사각형 1027"/>
            <p:cNvSpPr/>
            <p:nvPr/>
          </p:nvSpPr>
          <p:spPr>
            <a:xfrm>
              <a:off x="6732240" y="3325185"/>
              <a:ext cx="2160240" cy="1976023"/>
            </a:xfrm>
            <a:prstGeom prst="rect">
              <a:avLst/>
            </a:prstGeom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6732240" y="3325185"/>
              <a:ext cx="2160240" cy="240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sz="900" b="1" dirty="0" smtClean="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File Navigator</a:t>
              </a:r>
              <a:endParaRPr lang="ko-KR" altLang="en-US" sz="9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4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04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748834" y="659290"/>
            <a:ext cx="3678475" cy="2405627"/>
            <a:chOff x="3025399" y="1954750"/>
            <a:chExt cx="3678475" cy="2405627"/>
          </a:xfrm>
        </p:grpSpPr>
        <p:grpSp>
          <p:nvGrpSpPr>
            <p:cNvPr id="29" name="그룹 28"/>
            <p:cNvGrpSpPr/>
            <p:nvPr/>
          </p:nvGrpSpPr>
          <p:grpSpPr>
            <a:xfrm>
              <a:off x="4932071" y="1954750"/>
              <a:ext cx="1771803" cy="1771803"/>
              <a:chOff x="6257590" y="4249485"/>
              <a:chExt cx="1771803" cy="1771803"/>
            </a:xfrm>
          </p:grpSpPr>
          <p:grpSp>
            <p:nvGrpSpPr>
              <p:cNvPr id="30" name="그룹 29"/>
              <p:cNvGrpSpPr/>
              <p:nvPr/>
            </p:nvGrpSpPr>
            <p:grpSpPr>
              <a:xfrm>
                <a:off x="6257590" y="4249485"/>
                <a:ext cx="1771803" cy="1771803"/>
                <a:chOff x="6257590" y="3871239"/>
                <a:chExt cx="1771803" cy="1771803"/>
              </a:xfrm>
            </p:grpSpPr>
            <p:grpSp>
              <p:nvGrpSpPr>
                <p:cNvPr id="32" name="그룹 31"/>
                <p:cNvGrpSpPr/>
                <p:nvPr/>
              </p:nvGrpSpPr>
              <p:grpSpPr>
                <a:xfrm>
                  <a:off x="6257590" y="3871239"/>
                  <a:ext cx="1771803" cy="1771803"/>
                  <a:chOff x="6228184" y="3921122"/>
                  <a:chExt cx="1771803" cy="1771803"/>
                </a:xfrm>
              </p:grpSpPr>
              <p:pic>
                <p:nvPicPr>
                  <p:cNvPr id="35" name="Picture 16" descr="http://www.veryicon.com/icon/png/System/Sleek%20XP%20Basic/Folder%20Open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228184" y="3921122"/>
                    <a:ext cx="1771803" cy="17718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6804248" y="4849415"/>
                    <a:ext cx="107593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b="1" i="1" dirty="0" smtClean="0">
                        <a:latin typeface="Verdana" panose="020B0604030504040204" pitchFamily="34" charset="0"/>
                        <a:cs typeface="Verdana" panose="020B0604030504040204" pitchFamily="34" charset="0"/>
                      </a:rPr>
                      <a:t>Products</a:t>
                    </a:r>
                    <a:endParaRPr lang="ko-KR" altLang="en-US" sz="1400" b="1" i="1" dirty="0">
                      <a:latin typeface="Verdana" panose="020B0604030504040204" pitchFamily="34" charset="0"/>
                      <a:cs typeface="Verdana" panose="020B0604030504040204" pitchFamily="34" charset="0"/>
                    </a:endParaRPr>
                  </a:p>
                </p:txBody>
              </p:sp>
            </p:grpSp>
            <p:sp>
              <p:nvSpPr>
                <p:cNvPr id="33" name="정육면체 32"/>
                <p:cNvSpPr/>
                <p:nvPr/>
              </p:nvSpPr>
              <p:spPr>
                <a:xfrm>
                  <a:off x="6444208" y="5085184"/>
                  <a:ext cx="265907" cy="265907"/>
                </a:xfrm>
                <a:prstGeom prst="cub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Picture 8" descr="D:\Users\Daeyoung Heo\Dropbox\나중에 정리\ActiveFolder_CI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6522" y="4436120"/>
                  <a:ext cx="317733" cy="223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1" name="TextBox 30"/>
              <p:cNvSpPr txBox="1"/>
              <p:nvPr/>
            </p:nvSpPr>
            <p:spPr>
              <a:xfrm>
                <a:off x="6420174" y="4563939"/>
                <a:ext cx="74411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 smtClean="0">
                    <a:solidFill>
                      <a:schemeClr val="accent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P-SPACE</a:t>
                </a:r>
                <a:endParaRPr lang="ko-KR" altLang="en-US" sz="900" b="1" i="1" dirty="0">
                  <a:solidFill>
                    <a:schemeClr val="accent2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3911301" y="2294247"/>
              <a:ext cx="1771803" cy="1771803"/>
              <a:chOff x="1815885" y="4440484"/>
              <a:chExt cx="1771803" cy="1771803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1815885" y="4440484"/>
                <a:ext cx="1771803" cy="1771803"/>
                <a:chOff x="734686" y="236449"/>
                <a:chExt cx="2438400" cy="2438400"/>
              </a:xfrm>
            </p:grpSpPr>
            <p:pic>
              <p:nvPicPr>
                <p:cNvPr id="26" name="Picture 16" descr="http://www.veryicon.com/icon/png/System/Sleek%20XP%20Basic/Folder%20Ope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4686" y="236449"/>
                  <a:ext cx="2438400" cy="243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8" descr="D:\Users\Daeyoung Heo\Dropbox\나중에 정리\ActiveFolder_CI3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4724" y="980728"/>
                  <a:ext cx="437272" cy="3078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그림 2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3625" y="1655212"/>
                  <a:ext cx="706081" cy="706081"/>
                </a:xfrm>
                <a:prstGeom prst="rect">
                  <a:avLst/>
                </a:prstGeom>
              </p:spPr>
            </p:pic>
          </p:grpSp>
          <p:sp>
            <p:nvSpPr>
              <p:cNvPr id="23" name="TextBox 22"/>
              <p:cNvSpPr txBox="1"/>
              <p:nvPr/>
            </p:nvSpPr>
            <p:spPr>
              <a:xfrm>
                <a:off x="2555776" y="5353471"/>
                <a:ext cx="949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Activity</a:t>
                </a:r>
                <a:endParaRPr lang="ko-KR" altLang="en-US" sz="14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945064" y="4895582"/>
                <a:ext cx="89159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CHARMM</a:t>
                </a:r>
                <a:endParaRPr lang="ko-KR" altLang="en-US" sz="11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979712" y="4725144"/>
                <a:ext cx="73770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>
                    <a:solidFill>
                      <a:schemeClr val="accent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T</a:t>
                </a:r>
                <a:r>
                  <a:rPr lang="en-US" altLang="ko-KR" sz="900" b="1" i="1" dirty="0" smtClean="0">
                    <a:solidFill>
                      <a:schemeClr val="accent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-SPACE</a:t>
                </a:r>
                <a:endParaRPr lang="ko-KR" altLang="en-US" sz="900" b="1" i="1" dirty="0">
                  <a:solidFill>
                    <a:schemeClr val="accent2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025399" y="2588574"/>
              <a:ext cx="1771803" cy="1771803"/>
              <a:chOff x="6279650" y="1652079"/>
              <a:chExt cx="1771803" cy="1771803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6279650" y="1652079"/>
                <a:ext cx="1771803" cy="1771803"/>
                <a:chOff x="6193450" y="3975585"/>
                <a:chExt cx="1771803" cy="1771803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6193450" y="3975585"/>
                  <a:ext cx="1771803" cy="1771803"/>
                  <a:chOff x="6005239" y="3234770"/>
                  <a:chExt cx="1771803" cy="1771803"/>
                </a:xfrm>
              </p:grpSpPr>
              <p:pic>
                <p:nvPicPr>
                  <p:cNvPr id="11" name="Picture 16" descr="http://www.veryicon.com/icon/png/System/Sleek%20XP%20Basic/Folder%20Open.png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005239" y="3234770"/>
                    <a:ext cx="1771803" cy="177180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8" descr="D:\Users\Daeyoung Heo\Dropbox\나중에 정리\ActiveFolder_CI3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255062" y="3775582"/>
                    <a:ext cx="317733" cy="2237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3" name="Picture 13" descr="D:\Users\Daeyoung Heo\Downloads\server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84436" y="4318862"/>
                    <a:ext cx="308140" cy="3805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Picture 13" descr="D:\Users\Daeyoung Heo\Downloads\server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198773" y="4377062"/>
                    <a:ext cx="308140" cy="38051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9" name="TextBox 8"/>
                <p:cNvSpPr txBox="1"/>
                <p:nvPr/>
              </p:nvSpPr>
              <p:spPr>
                <a:xfrm>
                  <a:off x="6286000" y="4456362"/>
                  <a:ext cx="1168910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900" b="1" i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</a:t>
                  </a:r>
                  <a:r>
                    <a:rPr lang="en-US" altLang="ko-KR" sz="900" b="1" i="1" dirty="0" smtClean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sh.server.com</a:t>
                  </a:r>
                  <a:endParaRPr lang="ko-KR" altLang="en-US" sz="9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968846" y="4905788"/>
                  <a:ext cx="8467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i="1" dirty="0" smtClean="0">
                      <a:latin typeface="Verdana" panose="020B0604030504040204" pitchFamily="34" charset="0"/>
                      <a:ea typeface="Verdana" panose="020B0604030504040204" pitchFamily="34" charset="0"/>
                      <a:cs typeface="Verdana" panose="020B0604030504040204" pitchFamily="34" charset="0"/>
                    </a:rPr>
                    <a:t>Server</a:t>
                  </a:r>
                  <a:endParaRPr lang="ko-KR" altLang="en-US" sz="1400" b="1" i="1" dirty="0">
                    <a:latin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7" name="TextBox 6"/>
              <p:cNvSpPr txBox="1"/>
              <p:nvPr/>
            </p:nvSpPr>
            <p:spPr>
              <a:xfrm>
                <a:off x="6427849" y="1962059"/>
                <a:ext cx="7489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>
                    <a:solidFill>
                      <a:schemeClr val="accent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</a:t>
                </a:r>
                <a:r>
                  <a:rPr lang="en-US" altLang="ko-KR" sz="900" b="1" i="1" dirty="0" smtClean="0">
                    <a:solidFill>
                      <a:schemeClr val="accent2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-SPACE</a:t>
                </a:r>
                <a:endParaRPr lang="ko-KR" altLang="en-US" sz="900" b="1" i="1" dirty="0">
                  <a:solidFill>
                    <a:schemeClr val="accent2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</p:grpSp>
      <p:grpSp>
        <p:nvGrpSpPr>
          <p:cNvPr id="1025" name="그룹 1024"/>
          <p:cNvGrpSpPr/>
          <p:nvPr/>
        </p:nvGrpSpPr>
        <p:grpSpPr>
          <a:xfrm>
            <a:off x="4748216" y="1630094"/>
            <a:ext cx="797013" cy="719958"/>
            <a:chOff x="4600011" y="1822794"/>
            <a:chExt cx="797013" cy="719958"/>
          </a:xfrm>
        </p:grpSpPr>
        <p:sp>
          <p:nvSpPr>
            <p:cNvPr id="40" name="왼쪽/오른쪽 화살표 39"/>
            <p:cNvSpPr/>
            <p:nvPr/>
          </p:nvSpPr>
          <p:spPr>
            <a:xfrm rot="10800000">
              <a:off x="4748216" y="1822794"/>
              <a:ext cx="506511" cy="484632"/>
            </a:xfrm>
            <a:prstGeom prst="leftRightArrow">
              <a:avLst>
                <a:gd name="adj1" fmla="val 50000"/>
                <a:gd name="adj2" fmla="val 2686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00011" y="2265753"/>
              <a:ext cx="7970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i="1" dirty="0" smtClean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SAMBA</a:t>
              </a:r>
              <a:endParaRPr lang="ko-KR" altLang="en-US" sz="1200" b="1" i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2785533" y="2852936"/>
            <a:ext cx="484632" cy="510080"/>
            <a:chOff x="2413191" y="3308728"/>
            <a:chExt cx="484632" cy="510080"/>
          </a:xfrm>
        </p:grpSpPr>
        <p:sp>
          <p:nvSpPr>
            <p:cNvPr id="38" name="왼쪽/오른쪽 화살표 37"/>
            <p:cNvSpPr/>
            <p:nvPr/>
          </p:nvSpPr>
          <p:spPr>
            <a:xfrm rot="16200000">
              <a:off x="2402251" y="3319668"/>
              <a:ext cx="506511" cy="484632"/>
            </a:xfrm>
            <a:prstGeom prst="leftRightArrow">
              <a:avLst>
                <a:gd name="adj1" fmla="val 54770"/>
                <a:gd name="adj2" fmla="val 2770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 rot="5400000">
              <a:off x="2405276" y="3430079"/>
              <a:ext cx="5004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i="1" dirty="0" smtClean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FTP</a:t>
              </a:r>
              <a:endParaRPr lang="ko-KR" altLang="en-US" sz="1200" b="1" i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721637" y="2420888"/>
            <a:ext cx="484632" cy="522900"/>
            <a:chOff x="3639433" y="2948527"/>
            <a:chExt cx="484632" cy="522900"/>
          </a:xfrm>
        </p:grpSpPr>
        <p:sp>
          <p:nvSpPr>
            <p:cNvPr id="39" name="왼쪽/오른쪽 화살표 38"/>
            <p:cNvSpPr/>
            <p:nvPr/>
          </p:nvSpPr>
          <p:spPr>
            <a:xfrm rot="13500000">
              <a:off x="3628493" y="2967660"/>
              <a:ext cx="506511" cy="484632"/>
            </a:xfrm>
            <a:prstGeom prst="leftRightArrow">
              <a:avLst>
                <a:gd name="adj1" fmla="val 50000"/>
                <a:gd name="adj2" fmla="val 30964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 rot="2700000">
              <a:off x="3620298" y="307147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i="1" dirty="0" smtClean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NFS</a:t>
              </a:r>
              <a:endParaRPr lang="ko-KR" altLang="en-US" sz="1200" b="1" i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347864" y="3430741"/>
            <a:ext cx="3275256" cy="1006371"/>
            <a:chOff x="4067944" y="3286725"/>
            <a:chExt cx="3275256" cy="1006371"/>
          </a:xfrm>
        </p:grpSpPr>
        <p:sp>
          <p:nvSpPr>
            <p:cNvPr id="45" name="TextBox 44"/>
            <p:cNvSpPr txBox="1"/>
            <p:nvPr/>
          </p:nvSpPr>
          <p:spPr>
            <a:xfrm>
              <a:off x="4072762" y="3831431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 Delivery</a:t>
              </a:r>
              <a:endParaRPr lang="ko-KR" altLang="en-US" sz="2400" b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67944" y="3286725"/>
              <a:ext cx="32752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ko-KR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 Legacy File Service</a:t>
              </a:r>
              <a:endPara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8" name="Picture 13" descr="D:\Users\Daeyoung Heo\Downloads\serv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263" y="1558897"/>
            <a:ext cx="885774" cy="10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D:\Users\Daeyoung Heo\Downloads\serv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27" y="2004723"/>
            <a:ext cx="885774" cy="10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3" descr="D:\Users\Daeyoung Heo\Downloads\serv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159" y="1255727"/>
            <a:ext cx="885774" cy="10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 rot="20700000">
            <a:off x="1816533" y="3404384"/>
            <a:ext cx="2908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 Desktop, Laptop or Mobile</a:t>
            </a:r>
            <a:endParaRPr lang="ko-KR" altLang="en-US" sz="1200" b="1" i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7" name="Picture 3" descr="C:\Users\Daeyoung Heo\AppData\Local\Microsoft\Windows\Temporary Internet Files\Content.IE5\533SHM68\MC900433826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42" y="997739"/>
            <a:ext cx="1553896" cy="15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 rot="5400000">
            <a:off x="5550431" y="1628332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Microsoft</a:t>
            </a:r>
          </a:p>
          <a:p>
            <a:r>
              <a:rPr lang="en-US" altLang="ko-KR" sz="10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Windows</a:t>
            </a:r>
            <a:endParaRPr lang="ko-KR" altLang="en-US" sz="10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5400000">
            <a:off x="5988653" y="2548957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MacOSX</a:t>
            </a:r>
            <a:endParaRPr lang="ko-KR" altLang="en-US" sz="10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5400000">
            <a:off x="6708105" y="2019508"/>
            <a:ext cx="5790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Linux</a:t>
            </a:r>
            <a:endParaRPr lang="ko-KR" altLang="en-US" sz="10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74319" y="1045545"/>
            <a:ext cx="1064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Smartphone</a:t>
            </a:r>
            <a:endParaRPr lang="ko-KR" altLang="en-US" sz="10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24" name="그룹 1023"/>
          <p:cNvGrpSpPr/>
          <p:nvPr/>
        </p:nvGrpSpPr>
        <p:grpSpPr>
          <a:xfrm>
            <a:off x="1259632" y="2929510"/>
            <a:ext cx="930413" cy="859530"/>
            <a:chOff x="686693" y="3284986"/>
            <a:chExt cx="930413" cy="859530"/>
          </a:xfrm>
        </p:grpSpPr>
        <p:sp>
          <p:nvSpPr>
            <p:cNvPr id="60" name="왼쪽/오른쪽 화살표 59"/>
            <p:cNvSpPr/>
            <p:nvPr/>
          </p:nvSpPr>
          <p:spPr>
            <a:xfrm rot="16200000">
              <a:off x="1121534" y="3470765"/>
              <a:ext cx="506511" cy="484632"/>
            </a:xfrm>
            <a:prstGeom prst="leftRightArrow">
              <a:avLst>
                <a:gd name="adj1" fmla="val 54770"/>
                <a:gd name="adj2" fmla="val 2770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 rot="5400000">
              <a:off x="487761" y="3483918"/>
              <a:ext cx="8595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i="1" dirty="0" smtClean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Cloud</a:t>
              </a:r>
            </a:p>
            <a:p>
              <a:pPr algn="ctr"/>
              <a:r>
                <a:rPr lang="en-US" altLang="ko-KR" sz="1200" b="1" i="1" dirty="0" smtClean="0">
                  <a:solidFill>
                    <a:schemeClr val="accent6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Storage</a:t>
              </a:r>
              <a:endParaRPr lang="ko-KR" altLang="en-US" sz="1200" b="1" i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942368" y="92719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ActiveFolder</a:t>
            </a:r>
            <a:endParaRPr lang="en-US" altLang="ko-KR" sz="1100" b="1" dirty="0" smtClean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1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874497" y="2694420"/>
            <a:ext cx="646941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그룹 91"/>
          <p:cNvGrpSpPr/>
          <p:nvPr/>
        </p:nvGrpSpPr>
        <p:grpSpPr>
          <a:xfrm>
            <a:off x="8276864" y="3588052"/>
            <a:ext cx="471600" cy="496800"/>
            <a:chOff x="6257590" y="3871239"/>
            <a:chExt cx="1771803" cy="1771803"/>
          </a:xfrm>
        </p:grpSpPr>
        <p:pic>
          <p:nvPicPr>
            <p:cNvPr id="97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7590" y="3871239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정육면체 94"/>
            <p:cNvSpPr/>
            <p:nvPr/>
          </p:nvSpPr>
          <p:spPr>
            <a:xfrm>
              <a:off x="6444208" y="5085184"/>
              <a:ext cx="265907" cy="265907"/>
            </a:xfrm>
            <a:prstGeom prst="cub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6" name="Picture 8" descr="D:\Users\Daeyoung Heo\Dropbox\나중에 정리\ActiveFolder_CI3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522" y="4436120"/>
              <a:ext cx="317733" cy="223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5" name="그룹 84"/>
          <p:cNvGrpSpPr/>
          <p:nvPr/>
        </p:nvGrpSpPr>
        <p:grpSpPr>
          <a:xfrm>
            <a:off x="7561939" y="3588052"/>
            <a:ext cx="471600" cy="496800"/>
            <a:chOff x="734686" y="236449"/>
            <a:chExt cx="2438400" cy="2438400"/>
          </a:xfrm>
        </p:grpSpPr>
        <p:pic>
          <p:nvPicPr>
            <p:cNvPr id="89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686" y="236449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D:\Users\Daeyoung Heo\Dropbox\나중에 정리\ActiveFolder_CI3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724" y="980728"/>
              <a:ext cx="437272" cy="307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25" y="1655212"/>
              <a:ext cx="706081" cy="706081"/>
            </a:xfrm>
            <a:prstGeom prst="rect">
              <a:avLst/>
            </a:prstGeom>
          </p:spPr>
        </p:pic>
      </p:grpSp>
      <p:grpSp>
        <p:nvGrpSpPr>
          <p:cNvPr id="78" name="그룹 77"/>
          <p:cNvGrpSpPr/>
          <p:nvPr/>
        </p:nvGrpSpPr>
        <p:grpSpPr>
          <a:xfrm>
            <a:off x="6860468" y="3588052"/>
            <a:ext cx="471600" cy="496800"/>
            <a:chOff x="6005239" y="3234770"/>
            <a:chExt cx="1771803" cy="1771803"/>
          </a:xfrm>
        </p:grpSpPr>
        <p:pic>
          <p:nvPicPr>
            <p:cNvPr id="81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5239" y="3234770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D:\Users\Daeyoung Heo\Dropbox\나중에 정리\ActiveFolder_CI3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062" y="3775582"/>
              <a:ext cx="317733" cy="223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436" y="4318862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773" y="4377062"/>
              <a:ext cx="308140" cy="380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0" name="TextBox 1029"/>
          <p:cNvSpPr txBox="1"/>
          <p:nvPr/>
        </p:nvSpPr>
        <p:spPr>
          <a:xfrm>
            <a:off x="6860468" y="4043052"/>
            <a:ext cx="468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Apps</a:t>
            </a:r>
            <a:endParaRPr lang="ko-KR" altLang="en-US" sz="900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424845" y="4062264"/>
            <a:ext cx="708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Activities</a:t>
            </a:r>
            <a:endParaRPr lang="ko-KR" altLang="en-US" sz="900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172400" y="4062264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Products</a:t>
            </a:r>
            <a:endParaRPr lang="ko-KR" altLang="en-US" sz="900" dirty="0">
              <a:solidFill>
                <a:schemeClr val="accent1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0000" flipV="1">
            <a:off x="7363685" y="4645476"/>
            <a:ext cx="646941" cy="63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6076446" y="5085184"/>
            <a:ext cx="2475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 this files </a:t>
            </a:r>
          </a:p>
          <a:p>
            <a:r>
              <a:rPr lang="en-US" altLang="ko-KR" sz="12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your favorite </a:t>
            </a:r>
            <a:r>
              <a:rPr lang="en-US" altLang="ko-KR" sz="12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softwares</a:t>
            </a:r>
            <a:endParaRPr lang="ko-KR" altLang="en-US" sz="1200" b="1" i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02806" y="4899136"/>
            <a:ext cx="4696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Active Folder Features </a:t>
            </a:r>
            <a:r>
              <a:rPr lang="en-US" altLang="ko-KR" b="1" dirty="0" smtClean="0"/>
              <a:t>6:</a:t>
            </a:r>
            <a:endParaRPr lang="en-US" altLang="ko-KR" b="1" dirty="0"/>
          </a:p>
          <a:p>
            <a:r>
              <a:rPr lang="en-US" altLang="ko-KR" b="1" dirty="0" smtClean="0"/>
              <a:t>Support </a:t>
            </a:r>
            <a:r>
              <a:rPr lang="en-US" altLang="ko-KR" b="1" dirty="0"/>
              <a:t>various file service such as NFS, Samba(CIFS) and FTP</a:t>
            </a:r>
            <a:endParaRPr lang="ko-KR" altLang="en-US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69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413" y="2496428"/>
            <a:ext cx="3269133" cy="17289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Folder: Overall View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937959"/>
            <a:ext cx="3611201" cy="91568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00808"/>
            <a:ext cx="2891909" cy="1884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0" y="4149080"/>
            <a:ext cx="3345845" cy="17584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05" y="4491257"/>
            <a:ext cx="4248472" cy="16139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1197224"/>
            <a:ext cx="2592288" cy="1815232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179512" y="3717032"/>
            <a:ext cx="1293482" cy="1166607"/>
            <a:chOff x="6257590" y="4249485"/>
            <a:chExt cx="1771803" cy="1771803"/>
          </a:xfrm>
        </p:grpSpPr>
        <p:grpSp>
          <p:nvGrpSpPr>
            <p:cNvPr id="72" name="그룹 71"/>
            <p:cNvGrpSpPr/>
            <p:nvPr/>
          </p:nvGrpSpPr>
          <p:grpSpPr>
            <a:xfrm>
              <a:off x="6257590" y="4249485"/>
              <a:ext cx="1771803" cy="1771803"/>
              <a:chOff x="6257590" y="3871239"/>
              <a:chExt cx="1771803" cy="1771803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6257590" y="3871239"/>
                <a:ext cx="1771803" cy="1771803"/>
                <a:chOff x="6228184" y="3921122"/>
                <a:chExt cx="1771803" cy="1771803"/>
              </a:xfrm>
            </p:grpSpPr>
            <p:pic>
              <p:nvPicPr>
                <p:cNvPr id="77" name="Picture 16" descr="http://www.veryicon.com/icon/png/System/Sleek%20XP%20Basic/Folder%20Open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8184" y="3921122"/>
                  <a:ext cx="1771803" cy="1771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8" name="TextBox 77"/>
                <p:cNvSpPr txBox="1"/>
                <p:nvPr/>
              </p:nvSpPr>
              <p:spPr>
                <a:xfrm>
                  <a:off x="6804249" y="4849415"/>
                  <a:ext cx="1089020" cy="2871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b="1" i="1" dirty="0" smtClean="0">
                      <a:latin typeface="Verdana" panose="020B0604030504040204" pitchFamily="34" charset="0"/>
                      <a:cs typeface="Verdana" panose="020B0604030504040204" pitchFamily="34" charset="0"/>
                    </a:rPr>
                    <a:t>Products</a:t>
                  </a:r>
                  <a:endParaRPr lang="ko-KR" altLang="en-US" sz="1050" b="1" i="1" dirty="0">
                    <a:latin typeface="Verdana" panose="020B0604030504040204" pitchFamily="34" charset="0"/>
                    <a:cs typeface="Verdana" panose="020B0604030504040204" pitchFamily="34" charset="0"/>
                  </a:endParaRPr>
                </a:p>
              </p:txBody>
            </p:sp>
          </p:grpSp>
          <p:sp>
            <p:nvSpPr>
              <p:cNvPr id="75" name="정육면체 74"/>
              <p:cNvSpPr/>
              <p:nvPr/>
            </p:nvSpPr>
            <p:spPr>
              <a:xfrm>
                <a:off x="6444208" y="5085184"/>
                <a:ext cx="265907" cy="265907"/>
              </a:xfrm>
              <a:prstGeom prst="cub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76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6522" y="4436120"/>
                <a:ext cx="317733" cy="223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3" name="TextBox 72"/>
            <p:cNvSpPr txBox="1"/>
            <p:nvPr/>
          </p:nvSpPr>
          <p:spPr>
            <a:xfrm>
              <a:off x="6420175" y="4563939"/>
              <a:ext cx="709130" cy="208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P-SPACE</a:t>
              </a:r>
              <a:endParaRPr lang="ko-KR" altLang="en-US" sz="6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6948264" y="743729"/>
            <a:ext cx="1293482" cy="1166607"/>
            <a:chOff x="1815885" y="4440484"/>
            <a:chExt cx="1771803" cy="1771803"/>
          </a:xfrm>
        </p:grpSpPr>
        <p:grpSp>
          <p:nvGrpSpPr>
            <p:cNvPr id="65" name="그룹 64"/>
            <p:cNvGrpSpPr/>
            <p:nvPr/>
          </p:nvGrpSpPr>
          <p:grpSpPr>
            <a:xfrm>
              <a:off x="1815885" y="4440484"/>
              <a:ext cx="1771803" cy="1771803"/>
              <a:chOff x="734686" y="236449"/>
              <a:chExt cx="2438400" cy="2438400"/>
            </a:xfrm>
          </p:grpSpPr>
          <p:pic>
            <p:nvPicPr>
              <p:cNvPr id="69" name="Picture 16" descr="http://www.veryicon.com/icon/png/System/Sleek%20XP%20Basic/Folder%20Open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686" y="236449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724" y="980728"/>
                <a:ext cx="437272" cy="307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25" y="1655212"/>
                <a:ext cx="706081" cy="706081"/>
              </a:xfrm>
              <a:prstGeom prst="rect">
                <a:avLst/>
              </a:prstGeom>
            </p:spPr>
          </p:pic>
        </p:grpSp>
        <p:sp>
          <p:nvSpPr>
            <p:cNvPr id="66" name="TextBox 65"/>
            <p:cNvSpPr txBox="1"/>
            <p:nvPr/>
          </p:nvSpPr>
          <p:spPr>
            <a:xfrm>
              <a:off x="2555776" y="5353471"/>
              <a:ext cx="966475" cy="287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Activity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945065" y="4895582"/>
              <a:ext cx="970560" cy="2610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CHARMM</a:t>
              </a:r>
              <a:endParaRPr lang="ko-KR" altLang="en-US" sz="9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979712" y="4725144"/>
              <a:ext cx="705045" cy="208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i="1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  <a:r>
                <a:rPr lang="en-US" altLang="ko-KR" sz="6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-SPACE</a:t>
              </a:r>
              <a:endParaRPr lang="ko-KR" altLang="en-US" sz="6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4650740" y="4238801"/>
            <a:ext cx="1329419" cy="1166607"/>
            <a:chOff x="6279650" y="1652079"/>
            <a:chExt cx="1821029" cy="1771803"/>
          </a:xfrm>
        </p:grpSpPr>
        <p:grpSp>
          <p:nvGrpSpPr>
            <p:cNvPr id="56" name="그룹 55"/>
            <p:cNvGrpSpPr/>
            <p:nvPr/>
          </p:nvGrpSpPr>
          <p:grpSpPr>
            <a:xfrm>
              <a:off x="6279650" y="1652079"/>
              <a:ext cx="1821029" cy="1771803"/>
              <a:chOff x="6193450" y="3975585"/>
              <a:chExt cx="1821029" cy="1771803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6193450" y="3975585"/>
                <a:ext cx="1771803" cy="1771803"/>
                <a:chOff x="6005239" y="3234770"/>
                <a:chExt cx="1771803" cy="1771803"/>
              </a:xfrm>
            </p:grpSpPr>
            <p:pic>
              <p:nvPicPr>
                <p:cNvPr id="61" name="Picture 16" descr="http://www.veryicon.com/icon/png/System/Sleek%20XP%20Basic/Folder%20Open.png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05239" y="3234770"/>
                  <a:ext cx="1771803" cy="1771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8" descr="D:\Users\Daeyoung Heo\Dropbox\나중에 정리\ActiveFolder_CI3.png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5062" y="3775582"/>
                  <a:ext cx="317733" cy="223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13" descr="D:\Users\Daeyoung Heo\Downloads\server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4436" y="4318862"/>
                  <a:ext cx="308140" cy="38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13" descr="D:\Users\Daeyoung Heo\Downloads\server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8773" y="4377062"/>
                  <a:ext cx="308140" cy="38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9" name="TextBox 58"/>
              <p:cNvSpPr txBox="1"/>
              <p:nvPr/>
            </p:nvSpPr>
            <p:spPr>
              <a:xfrm>
                <a:off x="6286000" y="4456362"/>
                <a:ext cx="1066555" cy="2088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6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en-US" altLang="ko-KR" sz="6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sh.server.com</a:t>
                </a:r>
                <a:endParaRPr lang="ko-KR" altLang="en-US" sz="6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968846" y="4905788"/>
                <a:ext cx="1045633" cy="385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Servers</a:t>
                </a:r>
                <a:endParaRPr lang="ko-KR" altLang="en-US" sz="105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6427848" y="1962059"/>
              <a:ext cx="713215" cy="208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b="1" i="1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altLang="ko-KR" sz="6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-SPACE</a:t>
              </a:r>
              <a:endParaRPr lang="ko-KR" altLang="en-US" sz="6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9" name="자유형 8"/>
          <p:cNvSpPr/>
          <p:nvPr/>
        </p:nvSpPr>
        <p:spPr bwMode="auto">
          <a:xfrm>
            <a:off x="99120" y="3711604"/>
            <a:ext cx="3813135" cy="2658296"/>
          </a:xfrm>
          <a:custGeom>
            <a:avLst/>
            <a:gdLst>
              <a:gd name="connsiteX0" fmla="*/ 640377 w 4434202"/>
              <a:gd name="connsiteY0" fmla="*/ 31004 h 2652376"/>
              <a:gd name="connsiteX1" fmla="*/ 4073387 w 4434202"/>
              <a:gd name="connsiteY1" fmla="*/ 314415 h 2652376"/>
              <a:gd name="connsiteX2" fmla="*/ 3923661 w 4434202"/>
              <a:gd name="connsiteY2" fmla="*/ 2378499 h 2652376"/>
              <a:gd name="connsiteX3" fmla="*/ 463914 w 4434202"/>
              <a:gd name="connsiteY3" fmla="*/ 2431973 h 2652376"/>
              <a:gd name="connsiteX4" fmla="*/ 52166 w 4434202"/>
              <a:gd name="connsiteY4" fmla="*/ 549699 h 2652376"/>
              <a:gd name="connsiteX5" fmla="*/ 640377 w 4434202"/>
              <a:gd name="connsiteY5" fmla="*/ 31004 h 2652376"/>
              <a:gd name="connsiteX0" fmla="*/ 725110 w 4518935"/>
              <a:gd name="connsiteY0" fmla="*/ 64239 h 2685611"/>
              <a:gd name="connsiteX1" fmla="*/ 4158120 w 4518935"/>
              <a:gd name="connsiteY1" fmla="*/ 347650 h 2685611"/>
              <a:gd name="connsiteX2" fmla="*/ 4008394 w 4518935"/>
              <a:gd name="connsiteY2" fmla="*/ 2411734 h 2685611"/>
              <a:gd name="connsiteX3" fmla="*/ 548647 w 4518935"/>
              <a:gd name="connsiteY3" fmla="*/ 2465208 h 2685611"/>
              <a:gd name="connsiteX4" fmla="*/ 19257 w 4518935"/>
              <a:gd name="connsiteY4" fmla="*/ 1032113 h 2685611"/>
              <a:gd name="connsiteX5" fmla="*/ 725110 w 4518935"/>
              <a:gd name="connsiteY5" fmla="*/ 64239 h 2685611"/>
              <a:gd name="connsiteX0" fmla="*/ 725110 w 4324099"/>
              <a:gd name="connsiteY0" fmla="*/ 64239 h 2685611"/>
              <a:gd name="connsiteX1" fmla="*/ 3793632 w 4324099"/>
              <a:gd name="connsiteY1" fmla="*/ 347650 h 2685611"/>
              <a:gd name="connsiteX2" fmla="*/ 4008394 w 4324099"/>
              <a:gd name="connsiteY2" fmla="*/ 2411734 h 2685611"/>
              <a:gd name="connsiteX3" fmla="*/ 548647 w 4324099"/>
              <a:gd name="connsiteY3" fmla="*/ 2465208 h 2685611"/>
              <a:gd name="connsiteX4" fmla="*/ 19257 w 4324099"/>
              <a:gd name="connsiteY4" fmla="*/ 1032113 h 2685611"/>
              <a:gd name="connsiteX5" fmla="*/ 725110 w 4324099"/>
              <a:gd name="connsiteY5" fmla="*/ 64239 h 2685611"/>
              <a:gd name="connsiteX0" fmla="*/ 725110 w 4146727"/>
              <a:gd name="connsiteY0" fmla="*/ 66969 h 2723244"/>
              <a:gd name="connsiteX1" fmla="*/ 3793632 w 4146727"/>
              <a:gd name="connsiteY1" fmla="*/ 350380 h 2723244"/>
              <a:gd name="connsiteX2" fmla="*/ 3717942 w 4146727"/>
              <a:gd name="connsiteY2" fmla="*/ 2483478 h 2723244"/>
              <a:gd name="connsiteX3" fmla="*/ 548647 w 4146727"/>
              <a:gd name="connsiteY3" fmla="*/ 2467938 h 2723244"/>
              <a:gd name="connsiteX4" fmla="*/ 19257 w 4146727"/>
              <a:gd name="connsiteY4" fmla="*/ 1034843 h 2723244"/>
              <a:gd name="connsiteX5" fmla="*/ 725110 w 4146727"/>
              <a:gd name="connsiteY5" fmla="*/ 66969 h 2723244"/>
              <a:gd name="connsiteX0" fmla="*/ 685538 w 4107156"/>
              <a:gd name="connsiteY0" fmla="*/ 95029 h 2751304"/>
              <a:gd name="connsiteX1" fmla="*/ 3754060 w 4107156"/>
              <a:gd name="connsiteY1" fmla="*/ 378440 h 2751304"/>
              <a:gd name="connsiteX2" fmla="*/ 3678370 w 4107156"/>
              <a:gd name="connsiteY2" fmla="*/ 2511538 h 2751304"/>
              <a:gd name="connsiteX3" fmla="*/ 509075 w 4107156"/>
              <a:gd name="connsiteY3" fmla="*/ 2495998 h 2751304"/>
              <a:gd name="connsiteX4" fmla="*/ 30942 w 4107156"/>
              <a:gd name="connsiteY4" fmla="*/ 1442475 h 2751304"/>
              <a:gd name="connsiteX5" fmla="*/ 685538 w 4107156"/>
              <a:gd name="connsiteY5" fmla="*/ 95029 h 2751304"/>
              <a:gd name="connsiteX0" fmla="*/ 667827 w 4089445"/>
              <a:gd name="connsiteY0" fmla="*/ 95029 h 2751304"/>
              <a:gd name="connsiteX1" fmla="*/ 3736349 w 4089445"/>
              <a:gd name="connsiteY1" fmla="*/ 378440 h 2751304"/>
              <a:gd name="connsiteX2" fmla="*/ 3660659 w 4089445"/>
              <a:gd name="connsiteY2" fmla="*/ 2511538 h 2751304"/>
              <a:gd name="connsiteX3" fmla="*/ 491364 w 4089445"/>
              <a:gd name="connsiteY3" fmla="*/ 2495998 h 2751304"/>
              <a:gd name="connsiteX4" fmla="*/ 13231 w 4089445"/>
              <a:gd name="connsiteY4" fmla="*/ 1442475 h 2751304"/>
              <a:gd name="connsiteX5" fmla="*/ 667827 w 4089445"/>
              <a:gd name="connsiteY5" fmla="*/ 95029 h 2751304"/>
              <a:gd name="connsiteX0" fmla="*/ 663174 w 4061112"/>
              <a:gd name="connsiteY0" fmla="*/ 95029 h 2858998"/>
              <a:gd name="connsiteX1" fmla="*/ 3731696 w 4061112"/>
              <a:gd name="connsiteY1" fmla="*/ 378440 h 2858998"/>
              <a:gd name="connsiteX2" fmla="*/ 3656006 w 4061112"/>
              <a:gd name="connsiteY2" fmla="*/ 2511538 h 2858998"/>
              <a:gd name="connsiteX3" fmla="*/ 896759 w 4061112"/>
              <a:gd name="connsiteY3" fmla="*/ 2674283 h 2858998"/>
              <a:gd name="connsiteX4" fmla="*/ 8578 w 4061112"/>
              <a:gd name="connsiteY4" fmla="*/ 1442475 h 2858998"/>
              <a:gd name="connsiteX5" fmla="*/ 663174 w 4061112"/>
              <a:gd name="connsiteY5" fmla="*/ 95029 h 285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1112" h="2858998">
                <a:moveTo>
                  <a:pt x="663174" y="95029"/>
                </a:moveTo>
                <a:cubicBezTo>
                  <a:pt x="1283694" y="-82310"/>
                  <a:pt x="3232891" y="-24311"/>
                  <a:pt x="3731696" y="378440"/>
                </a:cubicBezTo>
                <a:cubicBezTo>
                  <a:pt x="4230501" y="781191"/>
                  <a:pt x="4128495" y="2128898"/>
                  <a:pt x="3656006" y="2511538"/>
                </a:cubicBezTo>
                <a:cubicBezTo>
                  <a:pt x="3183517" y="2894178"/>
                  <a:pt x="1542008" y="2979083"/>
                  <a:pt x="896759" y="2674283"/>
                </a:cubicBezTo>
                <a:cubicBezTo>
                  <a:pt x="251510" y="2369483"/>
                  <a:pt x="47509" y="1872351"/>
                  <a:pt x="8578" y="1442475"/>
                </a:cubicBezTo>
                <a:cubicBezTo>
                  <a:pt x="-30353" y="1012599"/>
                  <a:pt x="42654" y="272368"/>
                  <a:pt x="663174" y="95029"/>
                </a:cubicBezTo>
                <a:close/>
              </a:path>
            </a:pathLst>
          </a:cu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sp>
        <p:nvSpPr>
          <p:cNvPr id="79" name="자유형 78"/>
          <p:cNvSpPr/>
          <p:nvPr/>
        </p:nvSpPr>
        <p:spPr bwMode="auto">
          <a:xfrm>
            <a:off x="3280202" y="814272"/>
            <a:ext cx="5980779" cy="3180867"/>
          </a:xfrm>
          <a:custGeom>
            <a:avLst/>
            <a:gdLst>
              <a:gd name="connsiteX0" fmla="*/ 2735587 w 5980779"/>
              <a:gd name="connsiteY0" fmla="*/ 65560 h 3317415"/>
              <a:gd name="connsiteX1" fmla="*/ 527124 w 5980779"/>
              <a:gd name="connsiteY1" fmla="*/ 81602 h 3317415"/>
              <a:gd name="connsiteX2" fmla="*/ 3082 w 5980779"/>
              <a:gd name="connsiteY2" fmla="*/ 717939 h 3317415"/>
              <a:gd name="connsiteX3" fmla="*/ 660809 w 5980779"/>
              <a:gd name="connsiteY3" fmla="*/ 1332887 h 3317415"/>
              <a:gd name="connsiteX4" fmla="*/ 2607251 w 5980779"/>
              <a:gd name="connsiteY4" fmla="*/ 1279413 h 3317415"/>
              <a:gd name="connsiteX5" fmla="*/ 2676766 w 5980779"/>
              <a:gd name="connsiteY5" fmla="*/ 2995918 h 3317415"/>
              <a:gd name="connsiteX6" fmla="*/ 5569693 w 5980779"/>
              <a:gd name="connsiteY6" fmla="*/ 3092171 h 3317415"/>
              <a:gd name="connsiteX7" fmla="*/ 5660598 w 5980779"/>
              <a:gd name="connsiteY7" fmla="*/ 605644 h 3317415"/>
              <a:gd name="connsiteX8" fmla="*/ 2735587 w 5980779"/>
              <a:gd name="connsiteY8" fmla="*/ 65560 h 3317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80779" h="3317415">
                <a:moveTo>
                  <a:pt x="2735587" y="65560"/>
                </a:moveTo>
                <a:cubicBezTo>
                  <a:pt x="1880008" y="-21780"/>
                  <a:pt x="982541" y="-27128"/>
                  <a:pt x="527124" y="81602"/>
                </a:cubicBezTo>
                <a:cubicBezTo>
                  <a:pt x="71707" y="190332"/>
                  <a:pt x="-19199" y="509391"/>
                  <a:pt x="3082" y="717939"/>
                </a:cubicBezTo>
                <a:cubicBezTo>
                  <a:pt x="25363" y="926487"/>
                  <a:pt x="226781" y="1239308"/>
                  <a:pt x="660809" y="1332887"/>
                </a:cubicBezTo>
                <a:cubicBezTo>
                  <a:pt x="1094837" y="1426466"/>
                  <a:pt x="2271258" y="1002241"/>
                  <a:pt x="2607251" y="1279413"/>
                </a:cubicBezTo>
                <a:cubicBezTo>
                  <a:pt x="2943244" y="1556585"/>
                  <a:pt x="2183026" y="2693792"/>
                  <a:pt x="2676766" y="2995918"/>
                </a:cubicBezTo>
                <a:cubicBezTo>
                  <a:pt x="3170506" y="3298044"/>
                  <a:pt x="5072388" y="3490550"/>
                  <a:pt x="5569693" y="3092171"/>
                </a:cubicBezTo>
                <a:cubicBezTo>
                  <a:pt x="6066998" y="2693792"/>
                  <a:pt x="6132058" y="1110970"/>
                  <a:pt x="5660598" y="605644"/>
                </a:cubicBezTo>
                <a:cubicBezTo>
                  <a:pt x="5189138" y="100318"/>
                  <a:pt x="3591166" y="152900"/>
                  <a:pt x="2735587" y="65560"/>
                </a:cubicBezTo>
                <a:close/>
              </a:path>
            </a:pathLst>
          </a:cu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sp>
        <p:nvSpPr>
          <p:cNvPr id="80" name="자유형 79"/>
          <p:cNvSpPr/>
          <p:nvPr/>
        </p:nvSpPr>
        <p:spPr bwMode="auto">
          <a:xfrm>
            <a:off x="4517561" y="4161231"/>
            <a:ext cx="4518935" cy="2364113"/>
          </a:xfrm>
          <a:custGeom>
            <a:avLst/>
            <a:gdLst>
              <a:gd name="connsiteX0" fmla="*/ 640377 w 4434202"/>
              <a:gd name="connsiteY0" fmla="*/ 31004 h 2652376"/>
              <a:gd name="connsiteX1" fmla="*/ 4073387 w 4434202"/>
              <a:gd name="connsiteY1" fmla="*/ 314415 h 2652376"/>
              <a:gd name="connsiteX2" fmla="*/ 3923661 w 4434202"/>
              <a:gd name="connsiteY2" fmla="*/ 2378499 h 2652376"/>
              <a:gd name="connsiteX3" fmla="*/ 463914 w 4434202"/>
              <a:gd name="connsiteY3" fmla="*/ 2431973 h 2652376"/>
              <a:gd name="connsiteX4" fmla="*/ 52166 w 4434202"/>
              <a:gd name="connsiteY4" fmla="*/ 549699 h 2652376"/>
              <a:gd name="connsiteX5" fmla="*/ 640377 w 4434202"/>
              <a:gd name="connsiteY5" fmla="*/ 31004 h 2652376"/>
              <a:gd name="connsiteX0" fmla="*/ 725110 w 4518935"/>
              <a:gd name="connsiteY0" fmla="*/ 64239 h 2685611"/>
              <a:gd name="connsiteX1" fmla="*/ 4158120 w 4518935"/>
              <a:gd name="connsiteY1" fmla="*/ 347650 h 2685611"/>
              <a:gd name="connsiteX2" fmla="*/ 4008394 w 4518935"/>
              <a:gd name="connsiteY2" fmla="*/ 2411734 h 2685611"/>
              <a:gd name="connsiteX3" fmla="*/ 548647 w 4518935"/>
              <a:gd name="connsiteY3" fmla="*/ 2465208 h 2685611"/>
              <a:gd name="connsiteX4" fmla="*/ 19257 w 4518935"/>
              <a:gd name="connsiteY4" fmla="*/ 1032113 h 2685611"/>
              <a:gd name="connsiteX5" fmla="*/ 725110 w 4518935"/>
              <a:gd name="connsiteY5" fmla="*/ 64239 h 268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18935" h="2685611">
                <a:moveTo>
                  <a:pt x="725110" y="64239"/>
                </a:moveTo>
                <a:cubicBezTo>
                  <a:pt x="1414920" y="-49838"/>
                  <a:pt x="3610906" y="-43599"/>
                  <a:pt x="4158120" y="347650"/>
                </a:cubicBezTo>
                <a:cubicBezTo>
                  <a:pt x="4705334" y="738899"/>
                  <a:pt x="4609973" y="2058808"/>
                  <a:pt x="4008394" y="2411734"/>
                </a:cubicBezTo>
                <a:cubicBezTo>
                  <a:pt x="3406815" y="2764660"/>
                  <a:pt x="1193896" y="2770008"/>
                  <a:pt x="548647" y="2465208"/>
                </a:cubicBezTo>
                <a:cubicBezTo>
                  <a:pt x="-96602" y="2160408"/>
                  <a:pt x="-6588" y="1433165"/>
                  <a:pt x="19257" y="1032113"/>
                </a:cubicBezTo>
                <a:cubicBezTo>
                  <a:pt x="45102" y="631061"/>
                  <a:pt x="35300" y="178316"/>
                  <a:pt x="725110" y="64239"/>
                </a:cubicBezTo>
                <a:close/>
              </a:path>
            </a:pathLst>
          </a:custGeom>
          <a:noFill/>
          <a:ln w="38100"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pic>
        <p:nvPicPr>
          <p:cNvPr id="81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321" y="3461406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오른쪽 화살표 81"/>
          <p:cNvSpPr/>
          <p:nvPr/>
        </p:nvSpPr>
        <p:spPr bwMode="auto">
          <a:xfrm rot="19800000">
            <a:off x="3957684" y="3940244"/>
            <a:ext cx="453958" cy="42673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sp>
        <p:nvSpPr>
          <p:cNvPr id="83" name="오른쪽 화살표 82"/>
          <p:cNvSpPr/>
          <p:nvPr/>
        </p:nvSpPr>
        <p:spPr bwMode="auto">
          <a:xfrm rot="9900000">
            <a:off x="5307236" y="3237026"/>
            <a:ext cx="411809" cy="4299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sp>
        <p:nvSpPr>
          <p:cNvPr id="84" name="오른쪽 화살표 83"/>
          <p:cNvSpPr/>
          <p:nvPr/>
        </p:nvSpPr>
        <p:spPr bwMode="auto">
          <a:xfrm rot="14400000">
            <a:off x="4881711" y="3986048"/>
            <a:ext cx="431197" cy="43223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pic>
        <p:nvPicPr>
          <p:cNvPr id="85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82665">
            <a:off x="1599334" y="2884293"/>
            <a:ext cx="1444962" cy="16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153197" y="908720"/>
            <a:ext cx="2160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accent1"/>
                </a:solidFill>
              </a:rPr>
              <a:t>Searching and Analysis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98537" y="2195572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2"/>
                </a:solidFill>
              </a:rPr>
              <a:t>ActiveFolder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Folder: Software Architecture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3" y="1357357"/>
            <a:ext cx="7772400" cy="4600485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6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3379463" y="3429000"/>
            <a:ext cx="3352777" cy="3240360"/>
          </a:xfrm>
          <a:prstGeom prst="ellipse">
            <a:avLst/>
          </a:prstGeom>
          <a:solidFill>
            <a:srgbClr val="FEEFE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01504" y="4343924"/>
            <a:ext cx="1771803" cy="1771803"/>
            <a:chOff x="3635896" y="2420888"/>
            <a:chExt cx="1771803" cy="1771803"/>
          </a:xfrm>
        </p:grpSpPr>
        <p:pic>
          <p:nvPicPr>
            <p:cNvPr id="3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420888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 descr="D:\Users\Daeyoung Heo\Dropbox\나중에 정리\ActiveFolder_CI3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871" y="3356992"/>
              <a:ext cx="71589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923928" y="2935977"/>
              <a:ext cx="1265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i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ActiveFolder</a:t>
              </a:r>
              <a:endParaRPr lang="ko-KR" altLang="en-US" sz="12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타원 6"/>
          <p:cNvSpPr/>
          <p:nvPr/>
        </p:nvSpPr>
        <p:spPr>
          <a:xfrm>
            <a:off x="6674898" y="1896061"/>
            <a:ext cx="2376264" cy="237626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Computing</a:t>
            </a:r>
          </a:p>
          <a:p>
            <a:pPr algn="ctr"/>
            <a:r>
              <a:rPr lang="en-US" altLang="ko-KR" dirty="0" smtClean="0">
                <a:latin typeface="Verdana" panose="020B0604030504040204" pitchFamily="34" charset="0"/>
                <a:cs typeface="Verdana" panose="020B0604030504040204" pitchFamily="34" charset="0"/>
              </a:rPr>
              <a:t>Environment</a:t>
            </a:r>
          </a:p>
          <a:p>
            <a:pPr algn="ctr"/>
            <a:r>
              <a:rPr lang="en-US" altLang="ko-KR" dirty="0" smtClean="0">
                <a:latin typeface="Verdana" panose="020B0604030504040204" pitchFamily="34" charset="0"/>
                <a:cs typeface="Verdana" panose="020B0604030504040204" pitchFamily="34" charset="0"/>
              </a:rPr>
              <a:t>(Large scale service)</a:t>
            </a:r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156385" y="1858295"/>
            <a:ext cx="1414338" cy="1570705"/>
            <a:chOff x="1403648" y="3758816"/>
            <a:chExt cx="1771803" cy="1845232"/>
          </a:xfrm>
        </p:grpSpPr>
        <p:grpSp>
          <p:nvGrpSpPr>
            <p:cNvPr id="10" name="그룹 9"/>
            <p:cNvGrpSpPr/>
            <p:nvPr/>
          </p:nvGrpSpPr>
          <p:grpSpPr>
            <a:xfrm>
              <a:off x="1403648" y="3758816"/>
              <a:ext cx="1771803" cy="1771803"/>
              <a:chOff x="3635896" y="2420888"/>
              <a:chExt cx="1771803" cy="1771803"/>
            </a:xfrm>
          </p:grpSpPr>
          <p:pic>
            <p:nvPicPr>
              <p:cNvPr id="12" name="Picture 16" descr="http://www.veryicon.com/icon/png/System/Sleek%20XP%20Basic/Folder%20Ope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2420888"/>
                <a:ext cx="1771803" cy="1771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871" y="3356992"/>
                <a:ext cx="715899" cy="504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923928" y="2935977"/>
                <a:ext cx="99578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ActiveFolder</a:t>
                </a:r>
                <a:endParaRPr lang="ko-KR" altLang="en-US" sz="9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96752" y="5373216"/>
              <a:ext cx="12394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Satellite Service</a:t>
              </a:r>
              <a:endParaRPr lang="ko-KR" altLang="en-US" sz="9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" name="직선 화살표 연결선 15"/>
          <p:cNvCxnSpPr>
            <a:stCxn id="13" idx="3"/>
            <a:endCxn id="7" idx="2"/>
          </p:cNvCxnSpPr>
          <p:nvPr/>
        </p:nvCxnSpPr>
        <p:spPr>
          <a:xfrm>
            <a:off x="5475788" y="2869661"/>
            <a:ext cx="1199110" cy="2145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3" idx="3"/>
            <a:endCxn id="7" idx="3"/>
          </p:cNvCxnSpPr>
          <p:nvPr/>
        </p:nvCxnSpPr>
        <p:spPr>
          <a:xfrm flipV="1">
            <a:off x="5973307" y="3924329"/>
            <a:ext cx="1049587" cy="130549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26581" y="3789040"/>
            <a:ext cx="1957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Private Space</a:t>
            </a:r>
          </a:p>
          <a:p>
            <a:r>
              <a:rPr lang="en-US" altLang="ko-KR" sz="1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- File Management</a:t>
            </a:r>
          </a:p>
          <a:p>
            <a:r>
              <a:rPr lang="en-US" altLang="ko-KR" sz="12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ko-KR" sz="1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- Private Archiving</a:t>
            </a:r>
          </a:p>
          <a:p>
            <a:r>
              <a:rPr lang="en-US" altLang="ko-KR" sz="12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* For Power-User</a:t>
            </a:r>
          </a:p>
          <a:p>
            <a:endParaRPr lang="en-US" altLang="ko-KR" sz="1200" b="1" i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5637" y="6021288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Satellite Service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5287175" y="726777"/>
            <a:ext cx="1414338" cy="1570705"/>
            <a:chOff x="1403648" y="3758816"/>
            <a:chExt cx="1771803" cy="1845232"/>
          </a:xfrm>
        </p:grpSpPr>
        <p:grpSp>
          <p:nvGrpSpPr>
            <p:cNvPr id="31" name="그룹 30"/>
            <p:cNvGrpSpPr/>
            <p:nvPr/>
          </p:nvGrpSpPr>
          <p:grpSpPr>
            <a:xfrm>
              <a:off x="1403648" y="3758816"/>
              <a:ext cx="1771803" cy="1771803"/>
              <a:chOff x="3635896" y="2420888"/>
              <a:chExt cx="1771803" cy="1771803"/>
            </a:xfrm>
          </p:grpSpPr>
          <p:pic>
            <p:nvPicPr>
              <p:cNvPr id="33" name="Picture 16" descr="http://www.veryicon.com/icon/png/System/Sleek%20XP%20Basic/Folder%20Open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2420888"/>
                <a:ext cx="1771803" cy="1771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871" y="3356992"/>
                <a:ext cx="715899" cy="504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3923928" y="2935977"/>
                <a:ext cx="995785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 err="1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ActiveFolder</a:t>
                </a:r>
                <a:endParaRPr lang="ko-KR" altLang="en-US" sz="9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567615" y="5373216"/>
              <a:ext cx="123944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Satellite Service</a:t>
              </a:r>
              <a:endParaRPr lang="ko-KR" altLang="en-US" sz="9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37" name="직선 화살표 연결선 36"/>
          <p:cNvCxnSpPr>
            <a:stCxn id="34" idx="3"/>
            <a:endCxn id="7" idx="1"/>
          </p:cNvCxnSpPr>
          <p:nvPr/>
        </p:nvCxnSpPr>
        <p:spPr>
          <a:xfrm>
            <a:off x="6606578" y="1738143"/>
            <a:ext cx="416316" cy="5059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Usage of Active Folder</a:t>
            </a:r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idx="1"/>
          </p:nvPr>
        </p:nvSpPr>
        <p:spPr>
          <a:xfrm>
            <a:off x="703263" y="1143000"/>
            <a:ext cx="3387380" cy="5029200"/>
          </a:xfrm>
        </p:spPr>
        <p:txBody>
          <a:bodyPr/>
          <a:lstStyle/>
          <a:p>
            <a:r>
              <a:rPr lang="en-US" altLang="ko-KR" dirty="0"/>
              <a:t>Good for </a:t>
            </a:r>
            <a:r>
              <a:rPr lang="en-US" altLang="ko-KR" dirty="0" smtClean="0"/>
              <a:t>managing &amp; sharing data in a small </a:t>
            </a:r>
            <a:r>
              <a:rPr lang="en-US" altLang="ko-KR" dirty="0"/>
              <a:t>group of </a:t>
            </a:r>
            <a:r>
              <a:rPr lang="en-US" altLang="ko-KR" dirty="0" smtClean="0"/>
              <a:t>Lab</a:t>
            </a:r>
            <a:endParaRPr lang="ko-KR" altLang="en-US" dirty="0"/>
          </a:p>
          <a:p>
            <a:r>
              <a:rPr lang="en-US" altLang="ko-KR" dirty="0" smtClean="0"/>
              <a:t>For Power-users using legacy SW in their own computing environment (without GUI sometimes)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8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50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Folder Site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Active Folder is released</a:t>
            </a:r>
          </a:p>
          <a:p>
            <a:endParaRPr lang="en-US" altLang="ko-KR" sz="2000" dirty="0" smtClean="0"/>
          </a:p>
          <a:p>
            <a:pPr lvl="1"/>
            <a:r>
              <a:rPr lang="en-US" altLang="ko-KR" sz="1600" dirty="0" smtClean="0">
                <a:hlinkClick r:id="rId2"/>
              </a:rPr>
              <a:t>http</a:t>
            </a:r>
            <a:r>
              <a:rPr lang="en-US" altLang="ko-KR" sz="1600" dirty="0">
                <a:hlinkClick r:id="rId2"/>
              </a:rPr>
              <a:t>://</a:t>
            </a:r>
            <a:r>
              <a:rPr lang="en-US" altLang="ko-KR" sz="1600" dirty="0" smtClean="0">
                <a:hlinkClick r:id="rId2"/>
              </a:rPr>
              <a:t>www.activefolder.org</a:t>
            </a:r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r>
              <a:rPr lang="en-US" altLang="ko-KR" sz="1900" dirty="0" smtClean="0"/>
              <a:t>Downloads 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Binary file for general installation(</a:t>
            </a:r>
            <a:r>
              <a:rPr lang="en-US" altLang="ko-KR" sz="1600" dirty="0" err="1" smtClean="0"/>
              <a:t>Synology</a:t>
            </a:r>
            <a:r>
              <a:rPr lang="en-US" altLang="ko-KR" sz="1600" dirty="0" smtClean="0"/>
              <a:t>(NAS) tested)</a:t>
            </a:r>
          </a:p>
          <a:p>
            <a:pPr lvl="1"/>
            <a:r>
              <a:rPr lang="en-US" altLang="ko-KR" sz="1600" dirty="0" smtClean="0"/>
              <a:t>RPM for </a:t>
            </a:r>
            <a:r>
              <a:rPr lang="en-US" altLang="ko-KR" sz="1600" dirty="0" err="1" smtClean="0"/>
              <a:t>Redhat</a:t>
            </a:r>
            <a:r>
              <a:rPr lang="en-US" altLang="ko-KR" sz="1600" dirty="0" smtClean="0"/>
              <a:t> 6/</a:t>
            </a:r>
            <a:r>
              <a:rPr lang="en-US" altLang="ko-KR" sz="1600" dirty="0" err="1" smtClean="0"/>
              <a:t>CentOS</a:t>
            </a:r>
            <a:r>
              <a:rPr lang="en-US" altLang="ko-KR" sz="1600" dirty="0" smtClean="0"/>
              <a:t> 6</a:t>
            </a:r>
            <a:endParaRPr lang="en-US" altLang="ko-KR" sz="1600" dirty="0"/>
          </a:p>
          <a:p>
            <a:endParaRPr lang="en-US" altLang="ko-KR" sz="1900" dirty="0" smtClean="0"/>
          </a:p>
          <a:p>
            <a:r>
              <a:rPr lang="en-US" altLang="ko-KR" sz="1900" dirty="0" smtClean="0"/>
              <a:t>Coming soon</a:t>
            </a:r>
          </a:p>
          <a:p>
            <a:pPr lvl="1"/>
            <a:r>
              <a:rPr lang="en-US" altLang="ko-KR" sz="1600" dirty="0" smtClean="0"/>
              <a:t>Product searching interface</a:t>
            </a:r>
          </a:p>
          <a:p>
            <a:pPr lvl="1"/>
            <a:r>
              <a:rPr lang="en-US" altLang="ko-KR" sz="1600" dirty="0" err="1" smtClean="0"/>
              <a:t>Synology</a:t>
            </a:r>
            <a:r>
              <a:rPr lang="en-US" altLang="ko-KR" sz="1600" dirty="0" smtClean="0"/>
              <a:t> packaging for NAS</a:t>
            </a:r>
          </a:p>
          <a:p>
            <a:pPr lvl="1"/>
            <a:r>
              <a:rPr lang="en-US" altLang="ko-KR" sz="1600" dirty="0" smtClean="0"/>
              <a:t>Integrated using NAS and </a:t>
            </a:r>
            <a:r>
              <a:rPr lang="en-US" altLang="ko-KR" sz="1600" dirty="0" err="1" smtClean="0"/>
              <a:t>DropBox</a:t>
            </a:r>
            <a:r>
              <a:rPr lang="en-US" altLang="ko-KR" sz="1600" dirty="0" smtClean="0"/>
              <a:t> together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6016" y="1340768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</a:rPr>
              <a:t>Attention!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.org</a:t>
            </a:r>
            <a:r>
              <a:rPr lang="en-US" altLang="ko-KR" sz="1600" dirty="0" smtClean="0">
                <a:solidFill>
                  <a:srgbClr val="C00000"/>
                </a:solidFill>
              </a:rPr>
              <a:t> only, </a:t>
            </a:r>
          </a:p>
          <a:p>
            <a:r>
              <a:rPr lang="en-US" altLang="ko-KR" sz="1600" dirty="0" smtClean="0">
                <a:solidFill>
                  <a:srgbClr val="C00000"/>
                </a:solidFill>
              </a:rPr>
              <a:t>not .com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 bwMode="auto">
          <a:xfrm flipH="1">
            <a:off x="3851920" y="1633156"/>
            <a:ext cx="864096" cy="3556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67" y="980728"/>
            <a:ext cx="1489531" cy="148953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9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50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11760" y="2708920"/>
            <a:ext cx="44644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/>
              <a:t>Thank you</a:t>
            </a:r>
            <a:r>
              <a:rPr lang="en-US" altLang="ko-KR" sz="6000" b="1" dirty="0" smtClean="0"/>
              <a:t>!</a:t>
            </a:r>
          </a:p>
          <a:p>
            <a:pPr algn="ctr"/>
            <a:endParaRPr lang="en-US" altLang="ko-KR" sz="4000" b="1" dirty="0" smtClean="0"/>
          </a:p>
          <a:p>
            <a:pPr algn="ctr"/>
            <a:r>
              <a:rPr lang="en-US" altLang="ko-KR" sz="4000" b="1" dirty="0" smtClean="0"/>
              <a:t>Questions?</a:t>
            </a:r>
            <a:endParaRPr lang="ko-KR" altLang="en-US" sz="4000" b="1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4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8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Active Folder: Integrating All Activities of Simulation on File System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Active Folder – good for case comparative study</a:t>
            </a:r>
          </a:p>
          <a:p>
            <a:pPr lvl="1"/>
            <a:r>
              <a:rPr lang="en-US" altLang="ko-KR" sz="1800" dirty="0"/>
              <a:t>Tasks</a:t>
            </a:r>
          </a:p>
          <a:p>
            <a:pPr lvl="2"/>
            <a:r>
              <a:rPr lang="en-US" altLang="ko-KR" sz="1800" dirty="0"/>
              <a:t>Described as regular folders and files</a:t>
            </a:r>
          </a:p>
          <a:p>
            <a:pPr lvl="1"/>
            <a:r>
              <a:rPr lang="en-US" altLang="ko-KR" sz="1800" dirty="0" smtClean="0"/>
              <a:t>Products</a:t>
            </a:r>
            <a:endParaRPr lang="en-US" altLang="ko-KR" sz="1800" dirty="0"/>
          </a:p>
          <a:p>
            <a:pPr lvl="2"/>
            <a:r>
              <a:rPr lang="en-US" altLang="ko-KR" sz="1800" dirty="0"/>
              <a:t>Input or output of simulation </a:t>
            </a:r>
          </a:p>
          <a:p>
            <a:pPr lvl="2"/>
            <a:r>
              <a:rPr lang="en-US" altLang="ko-KR" sz="1800" dirty="0"/>
              <a:t>Can be handled like regular file by using legacy software</a:t>
            </a:r>
          </a:p>
          <a:p>
            <a:pPr lvl="2"/>
            <a:r>
              <a:rPr lang="en-US" altLang="ko-KR" sz="1800" dirty="0"/>
              <a:t>Contains provenance information (meta data, task info, </a:t>
            </a:r>
            <a:r>
              <a:rPr lang="en-US" altLang="ko-KR" sz="1800" dirty="0" err="1"/>
              <a:t>etc</a:t>
            </a:r>
            <a:r>
              <a:rPr lang="en-US" altLang="ko-KR" sz="1800" dirty="0"/>
              <a:t>)</a:t>
            </a:r>
          </a:p>
          <a:p>
            <a:pPr lvl="2"/>
            <a:r>
              <a:rPr lang="en-US" altLang="ko-KR" sz="1800" dirty="0"/>
              <a:t>Can be reproduced by the task which is extracted from the provenance information</a:t>
            </a:r>
          </a:p>
          <a:p>
            <a:pPr lvl="1"/>
            <a:r>
              <a:rPr lang="en-US" altLang="ko-KR" sz="1800" dirty="0" smtClean="0"/>
              <a:t>Apps(Computing Resource)</a:t>
            </a:r>
            <a:endParaRPr lang="en-US" altLang="ko-KR" sz="1800" dirty="0"/>
          </a:p>
          <a:p>
            <a:pPr lvl="2"/>
            <a:r>
              <a:rPr lang="en-US" altLang="ko-KR" sz="1800" dirty="0"/>
              <a:t>Computing server(Local, Grid, Cloud, what ever, …) is registered as regular folders and files</a:t>
            </a:r>
          </a:p>
          <a:p>
            <a:pPr lvl="2"/>
            <a:r>
              <a:rPr lang="en-US" altLang="ko-KR" sz="1800" dirty="0"/>
              <a:t>To submit a Job(task), just </a:t>
            </a:r>
            <a:r>
              <a:rPr lang="en-US" altLang="ko-KR" sz="1800" dirty="0" err="1"/>
              <a:t>Drag&amp;Drop</a:t>
            </a:r>
            <a:r>
              <a:rPr lang="en-US" altLang="ko-KR" sz="1800" dirty="0"/>
              <a:t> the task folder to the folder which represents computing server</a:t>
            </a:r>
            <a:endParaRPr lang="ko-KR" altLang="en-US" sz="1800" dirty="0"/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7092280" y="692696"/>
            <a:ext cx="1771803" cy="1771803"/>
            <a:chOff x="3635896" y="2420888"/>
            <a:chExt cx="1771803" cy="1771803"/>
          </a:xfrm>
        </p:grpSpPr>
        <p:pic>
          <p:nvPicPr>
            <p:cNvPr id="6" name="Picture 16" descr="http://www.veryicon.com/icon/png/System/Sleek%20XP%20Basic/Folder%20Ope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420888"/>
              <a:ext cx="1771803" cy="1771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D:\Users\Daeyoung Heo\Dropbox\나중에 정리\ActiveFolder_CI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871" y="3356992"/>
              <a:ext cx="71589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923928" y="2935977"/>
              <a:ext cx="1265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i="1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ActiveFolder</a:t>
              </a:r>
              <a:endParaRPr lang="ko-KR" altLang="en-US" sz="12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46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45" y="2676118"/>
            <a:ext cx="1760994" cy="17609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Active Folder: Integrating All Activities of Simulation on File System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E5EE8-44C5-49F1-91B4-B74E1353405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9" name="구름 8"/>
          <p:cNvSpPr/>
          <p:nvPr/>
        </p:nvSpPr>
        <p:spPr bwMode="auto">
          <a:xfrm>
            <a:off x="5580112" y="1268760"/>
            <a:ext cx="2736304" cy="194421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0" name="구름 9"/>
          <p:cNvSpPr/>
          <p:nvPr/>
        </p:nvSpPr>
        <p:spPr bwMode="auto">
          <a:xfrm>
            <a:off x="5714528" y="3573016"/>
            <a:ext cx="3321968" cy="1944217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6" name="원통 15"/>
          <p:cNvSpPr/>
          <p:nvPr/>
        </p:nvSpPr>
        <p:spPr bwMode="auto">
          <a:xfrm>
            <a:off x="6948264" y="1566649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1" name="원통 10"/>
          <p:cNvSpPr/>
          <p:nvPr/>
        </p:nvSpPr>
        <p:spPr bwMode="auto">
          <a:xfrm>
            <a:off x="6033864" y="1566649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2" name="원통 11"/>
          <p:cNvSpPr/>
          <p:nvPr/>
        </p:nvSpPr>
        <p:spPr bwMode="auto">
          <a:xfrm>
            <a:off x="6372200" y="1719049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3" name="원통 12"/>
          <p:cNvSpPr/>
          <p:nvPr/>
        </p:nvSpPr>
        <p:spPr bwMode="auto">
          <a:xfrm>
            <a:off x="5983122" y="1858963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4" name="원통 13"/>
          <p:cNvSpPr/>
          <p:nvPr/>
        </p:nvSpPr>
        <p:spPr bwMode="auto">
          <a:xfrm>
            <a:off x="6829400" y="1858963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5" name="원통 14"/>
          <p:cNvSpPr/>
          <p:nvPr/>
        </p:nvSpPr>
        <p:spPr bwMode="auto">
          <a:xfrm>
            <a:off x="6390602" y="2061087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18087" y="1846565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Storage</a:t>
            </a:r>
          </a:p>
          <a:p>
            <a:pPr algn="ctr"/>
            <a:r>
              <a:rPr lang="en-US" altLang="ko-KR" b="1" dirty="0" smtClean="0"/>
              <a:t>(Cloud, Local, ..)</a:t>
            </a:r>
            <a:endParaRPr lang="ko-KR" altLang="en-US" b="1" dirty="0"/>
          </a:p>
        </p:txBody>
      </p:sp>
      <p:pic>
        <p:nvPicPr>
          <p:cNvPr id="2052" name="Picture 4" descr="C:\Users\Daeyoung Heio\AppData\Local\Microsoft\Windows\Temporary Internet Files\Content.IE5\JTS59HQT\MP900285068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71" y="3501008"/>
            <a:ext cx="1944216" cy="252000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Daeyoung Heio\AppData\Local\Microsoft\Windows\Temporary Internet Files\Content.IE5\ILW447L5\MP900385723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9" y="1719875"/>
            <a:ext cx="2304857" cy="164632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연결선 60"/>
          <p:cNvCxnSpPr/>
          <p:nvPr/>
        </p:nvCxnSpPr>
        <p:spPr bwMode="auto">
          <a:xfrm>
            <a:off x="3061462" y="3002715"/>
            <a:ext cx="705902" cy="360040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 bwMode="auto">
          <a:xfrm flipV="1">
            <a:off x="2627784" y="3938246"/>
            <a:ext cx="936104" cy="491522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 bwMode="auto">
          <a:xfrm flipV="1">
            <a:off x="5355836" y="2852936"/>
            <a:ext cx="358693" cy="540060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 bwMode="auto">
          <a:xfrm>
            <a:off x="5364089" y="3952088"/>
            <a:ext cx="502840" cy="375482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55" name="위로 구부러진 화살표 2054"/>
          <p:cNvSpPr/>
          <p:nvPr/>
        </p:nvSpPr>
        <p:spPr bwMode="auto">
          <a:xfrm rot="5400000">
            <a:off x="4280973" y="3242645"/>
            <a:ext cx="2376551" cy="731520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56" name="TextBox 2055"/>
          <p:cNvSpPr txBox="1"/>
          <p:nvPr/>
        </p:nvSpPr>
        <p:spPr>
          <a:xfrm>
            <a:off x="3720750" y="1174119"/>
            <a:ext cx="1427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</a:rPr>
              <a:t>Producing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77" name="위로 구부러진 화살표 76"/>
          <p:cNvSpPr/>
          <p:nvPr/>
        </p:nvSpPr>
        <p:spPr bwMode="auto">
          <a:xfrm flipH="1">
            <a:off x="2490253" y="3019088"/>
            <a:ext cx="3900348" cy="731520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위로 구부러진 화살표 77"/>
          <p:cNvSpPr/>
          <p:nvPr/>
        </p:nvSpPr>
        <p:spPr bwMode="auto">
          <a:xfrm rot="5400000" flipH="1" flipV="1">
            <a:off x="2401193" y="3336560"/>
            <a:ext cx="2217379" cy="828093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023434" y="2170698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7030A0"/>
                </a:solidFill>
              </a:rPr>
              <a:t>Sharing</a:t>
            </a:r>
            <a:endParaRPr lang="ko-KR" altLang="en-US" sz="2000" b="1" dirty="0">
              <a:solidFill>
                <a:srgbClr val="7030A0"/>
              </a:solidFill>
            </a:endParaRPr>
          </a:p>
        </p:txBody>
      </p:sp>
      <p:sp>
        <p:nvSpPr>
          <p:cNvPr id="80" name="위로 구부러진 화살표 79"/>
          <p:cNvSpPr/>
          <p:nvPr/>
        </p:nvSpPr>
        <p:spPr bwMode="auto">
          <a:xfrm flipV="1">
            <a:off x="2739112" y="4005064"/>
            <a:ext cx="3522696" cy="670116"/>
          </a:xfrm>
          <a:prstGeom prst="curved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779912" y="1670157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 smtClean="0">
                <a:solidFill>
                  <a:srgbClr val="92D050"/>
                </a:solidFill>
              </a:rPr>
              <a:t>Analizing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3930" y="4231608"/>
            <a:ext cx="13313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Apps</a:t>
            </a:r>
            <a:endParaRPr lang="ko-KR" altLang="en-US" sz="1600" b="1" dirty="0"/>
          </a:p>
        </p:txBody>
      </p:sp>
      <p:cxnSp>
        <p:nvCxnSpPr>
          <p:cNvPr id="24" name="직선 화살표 연결선 23"/>
          <p:cNvCxnSpPr/>
          <p:nvPr/>
        </p:nvCxnSpPr>
        <p:spPr bwMode="auto">
          <a:xfrm>
            <a:off x="5004048" y="1566649"/>
            <a:ext cx="252694" cy="1286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5004048" y="1566649"/>
            <a:ext cx="801762" cy="26742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직선 화살표 연결선 62"/>
          <p:cNvCxnSpPr/>
          <p:nvPr/>
        </p:nvCxnSpPr>
        <p:spPr bwMode="auto">
          <a:xfrm flipH="1">
            <a:off x="3114994" y="1988840"/>
            <a:ext cx="736926" cy="151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화살표 연결선 64"/>
          <p:cNvCxnSpPr/>
          <p:nvPr/>
        </p:nvCxnSpPr>
        <p:spPr bwMode="auto">
          <a:xfrm flipH="1">
            <a:off x="3598690" y="2492896"/>
            <a:ext cx="541262" cy="4592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원통 69"/>
          <p:cNvSpPr/>
          <p:nvPr/>
        </p:nvSpPr>
        <p:spPr bwMode="auto">
          <a:xfrm>
            <a:off x="7984949" y="3950345"/>
            <a:ext cx="914400" cy="684076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95536" y="5888044"/>
            <a:ext cx="287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User’s own environment</a:t>
            </a:r>
            <a:endParaRPr lang="ko-KR" altLang="en-US" b="1" dirty="0"/>
          </a:p>
        </p:txBody>
      </p:sp>
      <p:grpSp>
        <p:nvGrpSpPr>
          <p:cNvPr id="21" name="그룹 20"/>
          <p:cNvGrpSpPr/>
          <p:nvPr/>
        </p:nvGrpSpPr>
        <p:grpSpPr>
          <a:xfrm>
            <a:off x="6136284" y="3943989"/>
            <a:ext cx="523948" cy="853163"/>
            <a:chOff x="179512" y="1340768"/>
            <a:chExt cx="608076" cy="1202271"/>
          </a:xfrm>
        </p:grpSpPr>
        <p:sp>
          <p:nvSpPr>
            <p:cNvPr id="18" name="정육면체 17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585828" y="3938246"/>
            <a:ext cx="523948" cy="853163"/>
            <a:chOff x="179512" y="1340768"/>
            <a:chExt cx="608076" cy="1202271"/>
          </a:xfrm>
        </p:grpSpPr>
        <p:sp>
          <p:nvSpPr>
            <p:cNvPr id="28" name="정육면체 27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29" name="타원 28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043028" y="3943989"/>
            <a:ext cx="523948" cy="853163"/>
            <a:chOff x="179512" y="1340768"/>
            <a:chExt cx="608076" cy="1202271"/>
          </a:xfrm>
        </p:grpSpPr>
        <p:sp>
          <p:nvSpPr>
            <p:cNvPr id="32" name="정육면체 31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261808" y="4161329"/>
            <a:ext cx="523948" cy="853163"/>
            <a:chOff x="179512" y="1340768"/>
            <a:chExt cx="608076" cy="1202271"/>
          </a:xfrm>
        </p:grpSpPr>
        <p:sp>
          <p:nvSpPr>
            <p:cNvPr id="36" name="정육면체 35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37" name="타원 36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6709988" y="4161329"/>
            <a:ext cx="523948" cy="853163"/>
            <a:chOff x="179512" y="1340768"/>
            <a:chExt cx="608076" cy="1202271"/>
          </a:xfrm>
        </p:grpSpPr>
        <p:sp>
          <p:nvSpPr>
            <p:cNvPr id="40" name="정육면체 39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42" name="직사각형 41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494427" y="3952087"/>
            <a:ext cx="523948" cy="853163"/>
            <a:chOff x="179512" y="1340768"/>
            <a:chExt cx="608076" cy="1202271"/>
          </a:xfrm>
        </p:grpSpPr>
        <p:sp>
          <p:nvSpPr>
            <p:cNvPr id="44" name="정육면체 43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45" name="타원 44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170407" y="4144882"/>
            <a:ext cx="523948" cy="853163"/>
            <a:chOff x="179512" y="1340768"/>
            <a:chExt cx="608076" cy="1202271"/>
          </a:xfrm>
        </p:grpSpPr>
        <p:sp>
          <p:nvSpPr>
            <p:cNvPr id="48" name="정육면체 47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49" name="타원 48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50" name="직사각형 49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385899" y="4385756"/>
            <a:ext cx="523948" cy="853163"/>
            <a:chOff x="179512" y="1340768"/>
            <a:chExt cx="608076" cy="1202271"/>
          </a:xfrm>
        </p:grpSpPr>
        <p:sp>
          <p:nvSpPr>
            <p:cNvPr id="52" name="정육면체 51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877776" y="4378668"/>
            <a:ext cx="523948" cy="853163"/>
            <a:chOff x="179512" y="1340768"/>
            <a:chExt cx="608076" cy="1202271"/>
          </a:xfrm>
        </p:grpSpPr>
        <p:sp>
          <p:nvSpPr>
            <p:cNvPr id="56" name="정육면체 55"/>
            <p:cNvSpPr/>
            <p:nvPr/>
          </p:nvSpPr>
          <p:spPr bwMode="auto">
            <a:xfrm>
              <a:off x="179512" y="1340768"/>
              <a:ext cx="608076" cy="1202271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57" name="타원 56"/>
            <p:cNvSpPr/>
            <p:nvPr/>
          </p:nvSpPr>
          <p:spPr bwMode="auto">
            <a:xfrm>
              <a:off x="411542" y="1575033"/>
              <a:ext cx="144016" cy="144016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211512" y="1822959"/>
              <a:ext cx="360040" cy="7200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802398" y="4294837"/>
            <a:ext cx="28076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/>
              <a:t>Computing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(Cloud, Grid, </a:t>
            </a:r>
            <a:r>
              <a:rPr lang="en-US" altLang="ko-KR" b="1" dirty="0" smtClean="0"/>
              <a:t>Local, …)</a:t>
            </a:r>
          </a:p>
          <a:p>
            <a:pPr algn="ctr"/>
            <a:r>
              <a:rPr lang="en-US" altLang="ko-KR" b="1" dirty="0" smtClean="0"/>
              <a:t>Or Searching(DB, IR, …)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8073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Formal Definition </a:t>
            </a:r>
            <a:r>
              <a:rPr lang="en-US" altLang="ko-KR" dirty="0"/>
              <a:t>of </a:t>
            </a:r>
            <a:r>
              <a:rPr lang="en-US" altLang="ko-KR" dirty="0" smtClean="0"/>
              <a:t>Spaces in Active Folder  </a:t>
            </a:r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83568" y="1124744"/>
                <a:ext cx="7776864" cy="423705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endParaRPr lang="en-US" altLang="ko-KR" sz="800" i="1" dirty="0" smtClean="0">
                  <a:latin typeface="Cambria Math"/>
                </a:endParaRPr>
              </a:p>
              <a:p>
                <a:r>
                  <a:rPr lang="en-US" altLang="ko-KR" sz="1600" b="1" dirty="0" smtClean="0">
                    <a:latin typeface="Cambria Math"/>
                  </a:rPr>
                  <a:t>Definition</a:t>
                </a:r>
                <a:r>
                  <a:rPr lang="ko-KR" altLang="en-US" sz="1600" b="1" dirty="0" smtClean="0">
                    <a:latin typeface="Cambria Math"/>
                  </a:rPr>
                  <a:t> </a:t>
                </a:r>
                <a:r>
                  <a:rPr lang="en-US" altLang="ko-KR" sz="1600" b="1" dirty="0" smtClean="0">
                    <a:latin typeface="Cambria Math"/>
                  </a:rPr>
                  <a:t>1. Set P   for Product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/>
                        </a:rPr>
                        <m:t>𝑃</m:t>
                      </m:r>
                      <m:r>
                        <a:rPr lang="en-US" altLang="ko-KR" sz="140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𝑝</m:t>
                          </m:r>
                        </m:e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𝑝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/>
                          </m:groupChr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𝑑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𝐻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altLang="ko-KR" sz="1400" i="1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𝑠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∈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𝑃𝑆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𝐻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h</m:t>
                          </m:r>
                        </m:e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h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𝑖𝑠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𝑐h𝑎𝑛𝑔𝑖𝑛𝑔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h𝑖𝑠𝑡𝑜𝑟𝑦</m:t>
                          </m:r>
                        </m:e>
                      </m:d>
                    </m:oMath>
                  </m:oMathPara>
                </a14:m>
                <a:endParaRPr lang="en-US" altLang="ko-KR" sz="14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𝑃𝑆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𝐷𝑜𝑟𝑚𝑎𝑛𝑡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𝐶𝑟𝑒𝑎𝑡𝑖𝑛𝑔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𝐶𝑜𝑚𝑝𝑙𝑒𝑡𝑒𝑑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𝐷𝑎𝑚𝑎𝑔𝑒𝑑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  <a:p>
                <a:endParaRPr lang="en-US" altLang="ko-KR" sz="1400" dirty="0" smtClean="0"/>
              </a:p>
              <a:p>
                <a:r>
                  <a:rPr lang="en-US" altLang="ko-KR" sz="1600" b="1" dirty="0">
                    <a:latin typeface="Cambria Math"/>
                  </a:rPr>
                  <a:t>Definition</a:t>
                </a:r>
                <a:r>
                  <a:rPr lang="ko-KR" altLang="en-US" sz="1600" b="1" dirty="0">
                    <a:latin typeface="Cambria Math"/>
                  </a:rPr>
                  <a:t> </a:t>
                </a:r>
                <a:r>
                  <a:rPr lang="en-US" altLang="ko-KR" sz="1600" b="1" dirty="0" smtClean="0">
                    <a:latin typeface="Cambria Math"/>
                  </a:rPr>
                  <a:t>2. </a:t>
                </a:r>
                <a:r>
                  <a:rPr lang="en-US" altLang="ko-KR" sz="1600" b="1" dirty="0">
                    <a:latin typeface="Cambria Math"/>
                  </a:rPr>
                  <a:t>Set </a:t>
                </a:r>
                <a:r>
                  <a:rPr lang="en-US" altLang="ko-KR" sz="1600" b="1" dirty="0" smtClean="0">
                    <a:latin typeface="Cambria Math"/>
                  </a:rPr>
                  <a:t>T    for  task</a:t>
                </a:r>
                <a:endParaRPr lang="en-US" altLang="ko-KR" sz="1600" b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𝑇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𝑡</m:t>
                          </m:r>
                        </m:e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/>
                          </m:groupCh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𝑤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⊆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𝑃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⊂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𝑃</m:t>
                          </m:r>
                        </m:e>
                      </m:d>
                    </m:oMath>
                  </m:oMathPara>
                </a14:m>
                <a:endParaRPr lang="ko-KR" altLang="en-US" sz="1400" dirty="0"/>
              </a:p>
              <a:p>
                <a:endParaRPr lang="en-US" altLang="ko-KR" sz="1400" dirty="0" smtClean="0"/>
              </a:p>
              <a:p>
                <a:r>
                  <a:rPr lang="en-US" altLang="ko-KR" sz="1600" b="1" dirty="0">
                    <a:latin typeface="Cambria Math"/>
                  </a:rPr>
                  <a:t>Definition</a:t>
                </a:r>
                <a:r>
                  <a:rPr lang="ko-KR" altLang="en-US" sz="1600" b="1" dirty="0">
                    <a:latin typeface="Cambria Math"/>
                  </a:rPr>
                  <a:t> </a:t>
                </a:r>
                <a:r>
                  <a:rPr lang="en-US" altLang="ko-KR" sz="1600" b="1" dirty="0" smtClean="0">
                    <a:latin typeface="Cambria Math"/>
                  </a:rPr>
                  <a:t>3. </a:t>
                </a:r>
                <a:r>
                  <a:rPr lang="en-US" altLang="ko-KR" sz="1600" b="1" dirty="0">
                    <a:latin typeface="Cambria Math"/>
                  </a:rPr>
                  <a:t>Set </a:t>
                </a:r>
                <a:r>
                  <a:rPr lang="en-US" altLang="ko-KR" sz="1600" b="1" dirty="0" smtClean="0">
                    <a:latin typeface="Cambria Math"/>
                  </a:rPr>
                  <a:t>A    for producing/reproducing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𝐴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𝑓</m:t>
                          </m:r>
                        </m:e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𝑓</m:t>
                          </m:r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/>
                          </m:groupChr>
                          <m:r>
                            <a:rPr lang="en-US" altLang="ko-KR" sz="1400" i="1">
                              <a:latin typeface="Cambria Math"/>
                            </a:rPr>
                            <m:t>𝑎𝑝𝑝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∨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𝑎𝑝𝑝</m:t>
                              </m:r>
                              <m:r>
                                <a:rPr lang="en-US" altLang="ko-KR" sz="1400" i="1">
                                  <a:latin typeface="Cambria Math"/>
                                  <a:ea typeface="Cambria Math"/>
                                </a:rPr>
                                <m:t>∘</m:t>
                              </m:r>
                              <m:r>
                                <a:rPr lang="en-US" altLang="ko-KR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𝑖𝑒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.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𝑎𝑝𝑝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∘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∘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𝐾</m:t>
                          </m:r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/>
                          </m:groupCh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  <a:ea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𝑎𝑝𝑝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r>
                        <a:rPr lang="en-US" altLang="ko-KR" sz="1400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𝑅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𝑙𝑤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),</m:t>
                              </m:r>
                              <m:r>
                                <a:rPr lang="en-US" altLang="ko-KR" sz="1400" i="1">
                                  <a:latin typeface="Cambria Math"/>
                                </a:rPr>
                                <m:t>𝐾</m:t>
                              </m:r>
                            </m:e>
                          </m:d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400" i="1" dirty="0" smtClean="0"/>
              </a:p>
              <a:p>
                <a:endParaRPr lang="en-US" altLang="ko-KR" sz="1600" b="1" dirty="0" smtClean="0">
                  <a:latin typeface="Cambria Math"/>
                </a:endParaRPr>
              </a:p>
              <a:p>
                <a:r>
                  <a:rPr lang="en-US" altLang="ko-KR" sz="1600" b="1" dirty="0" smtClean="0">
                    <a:latin typeface="Cambria Math"/>
                  </a:rPr>
                  <a:t>Definition</a:t>
                </a:r>
                <a:r>
                  <a:rPr lang="ko-KR" altLang="en-US" sz="1600" b="1" dirty="0" smtClean="0">
                    <a:latin typeface="Cambria Math"/>
                  </a:rPr>
                  <a:t> </a:t>
                </a:r>
                <a:r>
                  <a:rPr lang="en-US" altLang="ko-KR" sz="1600" b="1" dirty="0">
                    <a:latin typeface="Cambria Math"/>
                  </a:rPr>
                  <a:t>4</a:t>
                </a:r>
                <a:r>
                  <a:rPr lang="en-US" altLang="ko-KR" sz="1600" b="1" dirty="0" smtClean="0">
                    <a:latin typeface="Cambria Math"/>
                  </a:rPr>
                  <a:t>. </a:t>
                </a:r>
                <a:r>
                  <a:rPr lang="en-US" altLang="ko-KR" sz="1600" b="1" dirty="0">
                    <a:latin typeface="Cambria Math"/>
                  </a:rPr>
                  <a:t>Set </a:t>
                </a:r>
                <a:r>
                  <a:rPr lang="en-US" altLang="ko-KR" sz="1600" b="1" dirty="0" smtClean="0">
                    <a:latin typeface="Cambria Math"/>
                  </a:rPr>
                  <a:t>M    </a:t>
                </a:r>
                <a:r>
                  <a:rPr lang="en-US" altLang="ko-KR" sz="1600" b="1" dirty="0">
                    <a:latin typeface="Cambria Math"/>
                  </a:rPr>
                  <a:t>for </a:t>
                </a:r>
                <a:r>
                  <a:rPr lang="en-US" altLang="ko-KR" sz="1600" b="1" dirty="0" smtClean="0">
                    <a:latin typeface="Cambria Math"/>
                  </a:rPr>
                  <a:t>monitoring.</a:t>
                </a:r>
                <a:endParaRPr lang="en-US" altLang="ko-KR" sz="1600" b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𝑀</m:t>
                      </m:r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𝑚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𝑠𝑡𝑎𝑡</m:t>
                          </m:r>
                          <m:r>
                            <a:rPr lang="en-US" altLang="ko-KR" sz="1400" i="1">
                              <a:latin typeface="Cambria Math"/>
                            </a:rPr>
                            <m:t>)</m:t>
                          </m:r>
                        </m:e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𝑠𝑢𝑏𝑠𝑐𝑟𝑖𝑏𝑒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𝑚</m:t>
                              </m:r>
                            </m:e>
                          </m:d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/>
                          </m:groupChr>
                          <m:r>
                            <a:rPr lang="en-US" altLang="ko-KR" sz="1400" i="1">
                              <a:latin typeface="Cambria Math"/>
                            </a:rPr>
                            <m:t>𝑠𝑡𝑎𝑡</m:t>
                          </m:r>
                        </m:e>
                      </m:d>
                    </m:oMath>
                  </m:oMathPara>
                </a14:m>
                <a:endParaRPr lang="ko-KR" alt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>
                          <a:latin typeface="Cambria Math"/>
                        </a:rPr>
                        <m:t>𝑠𝑡𝑎𝑡</m:t>
                      </m:r>
                      <m:r>
                        <a:rPr lang="en-US" altLang="ko-KR" sz="1400" i="1">
                          <a:latin typeface="Cambria Math"/>
                        </a:rPr>
                        <m:t>=(</m:t>
                      </m:r>
                      <m:r>
                        <a:rPr lang="en-US" altLang="ko-KR" sz="1400" i="1">
                          <a:latin typeface="Cambria Math"/>
                        </a:rPr>
                        <m:t>𝑡</m:t>
                      </m:r>
                      <m:r>
                        <a:rPr lang="en-US" altLang="ko-KR" sz="1400" i="1">
                          <a:latin typeface="Cambria Math"/>
                        </a:rPr>
                        <m:t>,</m:t>
                      </m:r>
                      <m:r>
                        <a:rPr lang="en-US" altLang="ko-KR" sz="1400" i="1">
                          <a:latin typeface="Cambria Math"/>
                        </a:rPr>
                        <m:t>𝑅</m:t>
                      </m:r>
                      <m:r>
                        <a:rPr lang="en-US" altLang="ko-KR" sz="1400" i="1">
                          <a:latin typeface="Cambria Math"/>
                        </a:rPr>
                        <m:t>,</m:t>
                      </m:r>
                      <m:r>
                        <a:rPr lang="en-US" altLang="ko-KR" sz="1400" i="1">
                          <a:latin typeface="Cambria Math"/>
                        </a:rPr>
                        <m:t>𝐾</m:t>
                      </m:r>
                      <m:r>
                        <a:rPr lang="en-US" altLang="ko-KR" sz="1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altLang="ko-KR" sz="1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i="1">
                          <a:latin typeface="Cambria Math"/>
                        </a:rPr>
                        <m:t>,</m:t>
                      </m:r>
                      <m:r>
                        <a:rPr lang="en-US" altLang="ko-KR" sz="1400" i="1">
                          <a:latin typeface="Cambria Math"/>
                        </a:rPr>
                        <m:t>𝑝𝑟𝑜𝑐𝑒𝑠𝑠</m:t>
                      </m:r>
                      <m:r>
                        <a:rPr lang="en-US" altLang="ko-KR" sz="1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ko-KR" altLang="en-US" sz="1200" i="1" dirty="0"/>
              </a:p>
              <a:p>
                <a:endParaRPr lang="en-US" altLang="ko-KR" sz="1200" i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24744"/>
                <a:ext cx="7776864" cy="4237057"/>
              </a:xfrm>
              <a:prstGeom prst="rect">
                <a:avLst/>
              </a:prstGeom>
              <a:blipFill rotWithShape="0"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1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7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Folder: Product and Reproducing</a:t>
            </a:r>
            <a:endParaRPr lang="ko-KR" altLang="en-US" dirty="0"/>
          </a:p>
        </p:txBody>
      </p:sp>
      <p:sp>
        <p:nvSpPr>
          <p:cNvPr id="4" name="정육면체 3"/>
          <p:cNvSpPr/>
          <p:nvPr/>
        </p:nvSpPr>
        <p:spPr>
          <a:xfrm>
            <a:off x="3100645" y="1670719"/>
            <a:ext cx="1331331" cy="764006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TextBox 4"/>
          <p:cNvSpPr txBox="1"/>
          <p:nvPr/>
        </p:nvSpPr>
        <p:spPr>
          <a:xfrm>
            <a:off x="3176406" y="1916355"/>
            <a:ext cx="925534" cy="351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DATA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2503" y="1584381"/>
            <a:ext cx="887065" cy="270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/>
              <a:t>History</a:t>
            </a:r>
            <a:endParaRPr lang="ko-KR" altLang="en-US" sz="14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133195" y="1934423"/>
            <a:ext cx="605958" cy="270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/>
              <a:t>Task</a:t>
            </a:r>
            <a:endParaRPr lang="ko-KR" altLang="en-US" sz="1400" b="1" i="1" dirty="0"/>
          </a:p>
        </p:txBody>
      </p:sp>
      <p:sp>
        <p:nvSpPr>
          <p:cNvPr id="8" name="정육면체 7"/>
          <p:cNvSpPr/>
          <p:nvPr/>
        </p:nvSpPr>
        <p:spPr bwMode="auto">
          <a:xfrm>
            <a:off x="629801" y="1450645"/>
            <a:ext cx="1389568" cy="1147255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smtClean="0"/>
              <a:t>Product</a:t>
            </a:r>
            <a:endParaRPr lang="ko-KR" altLang="en-US" sz="1200" b="1" dirty="0" smtClean="0"/>
          </a:p>
        </p:txBody>
      </p:sp>
      <p:sp>
        <p:nvSpPr>
          <p:cNvPr id="9" name="등호 8"/>
          <p:cNvSpPr/>
          <p:nvPr/>
        </p:nvSpPr>
        <p:spPr>
          <a:xfrm>
            <a:off x="2271236" y="1821403"/>
            <a:ext cx="563534" cy="510621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pic>
        <p:nvPicPr>
          <p:cNvPr id="10" name="Picture 7" descr="\\psf\Home\Google Drive\업무공유\연구실자료\9. 외부 발표자료\PRAGMA 25\삽입이미지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8103" r="7587" b="14408"/>
          <a:stretch/>
        </p:blipFill>
        <p:spPr bwMode="auto">
          <a:xfrm>
            <a:off x="5384138" y="710755"/>
            <a:ext cx="2787663" cy="1260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>
            <a:endCxn id="6" idx="3"/>
          </p:cNvCxnSpPr>
          <p:nvPr/>
        </p:nvCxnSpPr>
        <p:spPr>
          <a:xfrm flipH="1">
            <a:off x="4259568" y="1420679"/>
            <a:ext cx="1077608" cy="2990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\\psf\Home\Google Drive\업무공유\연구실자료\9. 외부 발표자료\PRAGMA 25\스크린샷 2013-10-15 오후 9.15.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901" y="2020668"/>
            <a:ext cx="2226923" cy="1712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>
            <a:stCxn id="12" idx="1"/>
            <a:endCxn id="7" idx="2"/>
          </p:cNvCxnSpPr>
          <p:nvPr/>
        </p:nvCxnSpPr>
        <p:spPr>
          <a:xfrm flipH="1" flipV="1">
            <a:off x="4436174" y="2205122"/>
            <a:ext cx="2130727" cy="6719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65526" y="3412209"/>
            <a:ext cx="777983" cy="270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accent6">
                    <a:lumMod val="75000"/>
                  </a:schemeClr>
                </a:solidFill>
              </a:rPr>
              <a:t>Fall3D</a:t>
            </a:r>
            <a:endParaRPr lang="ko-KR" altLang="en-US" sz="1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5" name="Picture 1" descr="C:\Users\호웅\Documents\네이트온 받은 파일\화산재해대응시스템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7"/>
          <a:stretch/>
        </p:blipFill>
        <p:spPr bwMode="auto">
          <a:xfrm>
            <a:off x="466400" y="3038398"/>
            <a:ext cx="1714640" cy="101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/>
          <p:cNvCxnSpPr>
            <a:stCxn id="15" idx="0"/>
            <a:endCxn id="5" idx="2"/>
          </p:cNvCxnSpPr>
          <p:nvPr/>
        </p:nvCxnSpPr>
        <p:spPr>
          <a:xfrm flipV="1">
            <a:off x="1323720" y="2268263"/>
            <a:ext cx="2315453" cy="7701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30582" y="2715123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accent6">
                    <a:lumMod val="75000"/>
                  </a:schemeClr>
                </a:solidFill>
              </a:rPr>
              <a:t>Visualize &amp;</a:t>
            </a:r>
            <a:r>
              <a:rPr lang="ko-KR" altLang="en-US" sz="1400" b="1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b="1" i="1" dirty="0" smtClean="0">
                <a:solidFill>
                  <a:schemeClr val="accent6">
                    <a:lumMod val="75000"/>
                  </a:schemeClr>
                </a:solidFill>
              </a:rPr>
              <a:t>Analysis</a:t>
            </a:r>
            <a:endParaRPr lang="en-US" altLang="ko-KR" sz="1400" b="1" i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2" descr="D:\Users\Daeyoung Heo\Google Drive\Google 드라이브\업무공유\연구 - 국민대학교\논문 - 대영\학회\2013 ICCT\그림\Figure 3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83" y="4195455"/>
            <a:ext cx="3931905" cy="222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4082237" y="4011116"/>
            <a:ext cx="3420616" cy="1015662"/>
            <a:chOff x="1475656" y="1772816"/>
            <a:chExt cx="3420616" cy="1015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475656" y="1772816"/>
                  <a:ext cx="342061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b="1" dirty="0" smtClean="0"/>
                    <a:t>Procedure </a:t>
                  </a:r>
                  <a14:m>
                    <m:oMath xmlns:m="http://schemas.openxmlformats.org/officeDocument/2006/math">
                      <m:r>
                        <a:rPr lang="en-US" altLang="ko-KR" sz="1600" b="1" i="1" smtClean="0">
                          <a:latin typeface="Cambria Math"/>
                        </a:rPr>
                        <m:t>𝑹𝒆𝒑𝒓𝒐𝒅𝒖𝒄𝒊𝒏𝒈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(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𝒑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,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𝑲</m:t>
                      </m:r>
                      <m:r>
                        <a:rPr lang="en-US" altLang="ko-KR" sz="1600" b="1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ko-K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1" i="1" smtClean="0">
                              <a:latin typeface="Cambria Math"/>
                            </a:rPr>
                            <m:t>𝑷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/>
                            </a:rPr>
                            <m:t>𝒌</m:t>
                          </m:r>
                        </m:sub>
                      </m:sSub>
                      <m:r>
                        <a:rPr lang="en-US" altLang="ko-KR" sz="1600" b="1" i="1" smtClean="0">
                          <a:latin typeface="Cambria Math"/>
                        </a:rPr>
                        <m:t>)</m:t>
                      </m:r>
                    </m:oMath>
                  </a14:m>
                  <a:endParaRPr lang="en-US" altLang="ko-KR" sz="1600" b="1" dirty="0" smtClean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1772816"/>
                  <a:ext cx="3567130" cy="36933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l="-1368" t="-8333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907704" y="2111370"/>
                  <a:ext cx="166962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latin typeface="Cambria Math"/>
                          </a:rPr>
                          <m:t>𝒍𝒆𝒕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𝒕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=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𝒕𝒂𝒔𝒌</m:t>
                        </m:r>
                        <m:d>
                          <m:d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1" i="1" smtClean="0">
                                <a:latin typeface="Cambria Math"/>
                              </a:rPr>
                              <m:t>𝒑</m:t>
                            </m:r>
                          </m:e>
                        </m:d>
                      </m:oMath>
                    </m:oMathPara>
                  </a14:m>
                  <a:endParaRPr lang="en-US" altLang="ko-KR" sz="1600" b="1" i="1" dirty="0" smtClean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2111370"/>
                  <a:ext cx="1669624" cy="338554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7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911599" y="2449924"/>
                  <a:ext cx="14445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latin typeface="Cambria Math"/>
                          </a:rPr>
                          <m:t>𝒂𝒑𝒑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𝒕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𝑲</m:t>
                        </m:r>
                        <m:r>
                          <a:rPr lang="en-US" altLang="ko-KR" sz="1600" b="1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latin typeface="Cambria Math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latin typeface="Cambria Math"/>
                              </a:rPr>
                              <m:t>𝒌</m:t>
                            </m:r>
                          </m:sub>
                        </m:sSub>
                        <m:r>
                          <a:rPr lang="en-US" altLang="ko-KR" sz="1600" b="1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ko-KR" sz="1600" b="1" i="1" dirty="0" smtClean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1599" y="2449924"/>
                  <a:ext cx="1444562" cy="338554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89463" y="5120383"/>
                <a:ext cx="3253648" cy="11074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/>
                        </a:rPr>
                        <m:t>∗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𝑡𝑎𝑠𝑘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ko-KR" sz="1200" b="0" i="1" dirty="0" smtClean="0">
                  <a:latin typeface="Cambria Math"/>
                </a:endParaRPr>
              </a:p>
              <a:p>
                <a:r>
                  <a:rPr lang="en-US" altLang="ko-KR" sz="12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/>
                      </a:rPr>
                      <m:t>= </m:t>
                    </m:r>
                    <m:r>
                      <a:rPr lang="en-US" altLang="ko-KR" sz="1200" b="0" i="1" smtClean="0">
                        <a:latin typeface="Cambria Math"/>
                      </a:rPr>
                      <m:t>𝑡𝑎𝑠𝑘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n-US" altLang="ko-KR" sz="12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/>
                                  </a:rPr>
                                  <m:t>𝑜𝑟𝑖𝑔𝑖𝑛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𝐻</m:t>
                            </m:r>
                            <m:r>
                              <a:rPr lang="en-US" altLang="ko-KR" sz="12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ko-KR" sz="1200" b="0" i="1" smtClean="0">
                        <a:latin typeface="Cambria Math"/>
                      </a:rPr>
                      <m:t>→</m:t>
                    </m:r>
                    <m:r>
                      <a:rPr lang="en-US" altLang="ko-KR" sz="1200" b="0" i="1" smtClean="0">
                        <a:latin typeface="Cambria Math"/>
                      </a:rPr>
                      <m:t>𝑡𝑐𝑜𝑝𝑦</m:t>
                    </m:r>
                    <m:d>
                      <m:d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/>
                              </a:rPr>
                              <m:t>𝑜𝑟𝑖𝑔𝑖𝑛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200" b="0" i="1" dirty="0" smtClean="0">
                  <a:latin typeface="Cambria Math"/>
                </a:endParaRPr>
              </a:p>
              <a:p>
                <a:r>
                  <a:rPr lang="en-US" altLang="ko-KR" sz="1200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𝑛𝑒𝑤</m:t>
                        </m:r>
                      </m:sub>
                    </m:sSub>
                  </m:oMath>
                </a14:m>
                <a:endParaRPr lang="en-US" altLang="ko-KR" sz="1200" i="1" dirty="0" smtClean="0"/>
              </a:p>
              <a:p>
                <a:endParaRPr lang="en-US" altLang="ko-KR" sz="12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/>
                        </a:rPr>
                        <m:t>∗  </m:t>
                      </m:r>
                      <m:r>
                        <a:rPr lang="en-US" altLang="ko-KR" sz="1200" i="1">
                          <a:latin typeface="Cambria Math"/>
                        </a:rPr>
                        <m:t>𝑎𝑝𝑝</m:t>
                      </m:r>
                      <m:d>
                        <m:dPr>
                          <m:ctrlPr>
                            <a:rPr lang="en-US" altLang="ko-K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𝑡</m:t>
                          </m:r>
                          <m:r>
                            <a:rPr lang="en-US" altLang="ko-KR" sz="1200" i="1">
                              <a:latin typeface="Cambria Math"/>
                            </a:rPr>
                            <m:t>,</m:t>
                          </m:r>
                          <m:r>
                            <a:rPr lang="en-US" altLang="ko-KR" sz="1200" i="1">
                              <a:latin typeface="Cambria Math"/>
                            </a:rPr>
                            <m:t>𝐾</m:t>
                          </m:r>
                          <m:r>
                            <a:rPr lang="en-US" altLang="ko-KR" sz="12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12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ko-KR" sz="12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𝑖𝑠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𝑝𝑟𝑜𝑑𝑢𝑐𝑖𝑛𝑔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𝑓𝑢𝑛𝑐𝑡𝑖𝑜𝑛</m:t>
                      </m:r>
                    </m:oMath>
                  </m:oMathPara>
                </a14:m>
                <a:endParaRPr lang="en-US" altLang="ko-KR" sz="1200" i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463" y="5120383"/>
                <a:ext cx="3253648" cy="1107419"/>
              </a:xfrm>
              <a:prstGeom prst="rect">
                <a:avLst/>
              </a:prstGeom>
              <a:blipFill rotWithShape="0">
                <a:blip r:embed="rId26"/>
                <a:stretch>
                  <a:fillRect b="-5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화살표 연결선 23"/>
          <p:cNvCxnSpPr>
            <a:stCxn id="26" idx="1"/>
          </p:cNvCxnSpPr>
          <p:nvPr/>
        </p:nvCxnSpPr>
        <p:spPr>
          <a:xfrm flipH="1">
            <a:off x="5384138" y="4682904"/>
            <a:ext cx="1492118" cy="1042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6" idx="1"/>
          </p:cNvCxnSpPr>
          <p:nvPr/>
        </p:nvCxnSpPr>
        <p:spPr>
          <a:xfrm flipH="1">
            <a:off x="5724128" y="4682904"/>
            <a:ext cx="1152128" cy="151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76256" y="4421294"/>
            <a:ext cx="114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Different</a:t>
            </a:r>
          </a:p>
          <a:p>
            <a:r>
              <a:rPr lang="en-US" altLang="ko-KR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parameters</a:t>
            </a:r>
            <a:endParaRPr lang="ko-KR" altLang="en-US" sz="14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95631" y="2672984"/>
            <a:ext cx="2536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Task can be extracted from products and used for producing similar results with different parameters</a:t>
            </a:r>
            <a:endParaRPr lang="ko-KR" altLang="en-US" sz="1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821478" y="836712"/>
            <a:ext cx="3917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Product consists of data, history info and task(provenance)</a:t>
            </a:r>
            <a:endParaRPr lang="ko-KR" altLang="en-US" sz="1600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81040" y="3029196"/>
            <a:ext cx="1520444" cy="10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74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Folder: Products Searching and Comparison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Similar or interested products can be searched by their provenance information and compared by various legacy tools on conventional file system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132856"/>
            <a:ext cx="5976664" cy="418511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52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561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Case Study : Volcano Eruption Simulation using Active Folder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5" name="Picture 3" descr="\\psf\Home\Google Drive\업무공유\연구실자료\9. 외부 발표자료\[20131016] PRAGMA 25\자료\Pos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984"/>
            <a:ext cx="9144000" cy="673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2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Short history of Active Folder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03263" y="1143000"/>
            <a:ext cx="3923985" cy="2069976"/>
          </a:xfrm>
        </p:spPr>
        <p:txBody>
          <a:bodyPr>
            <a:normAutofit/>
          </a:bodyPr>
          <a:lstStyle/>
          <a:p>
            <a:pPr marL="145256" lvl="1" indent="-145256">
              <a:buFont typeface="돋움" panose="020B0600000101010101" pitchFamily="50" charset="-127"/>
              <a:buChar char="⊙"/>
            </a:pPr>
            <a:r>
              <a:rPr lang="en-US" altLang="ko-KR" sz="1800" dirty="0" smtClean="0"/>
              <a:t>Active Folder on DropBox+EC2</a:t>
            </a:r>
          </a:p>
          <a:p>
            <a:pPr lvl="1"/>
            <a:r>
              <a:rPr lang="en-US" altLang="ko-KR" dirty="0" smtClean="0"/>
              <a:t>Cost </a:t>
            </a:r>
            <a:r>
              <a:rPr lang="en-US" altLang="ko-KR" dirty="0"/>
              <a:t>&amp; Performance Problem with very large files</a:t>
            </a:r>
            <a:endParaRPr lang="ko-KR" altLang="en-US" dirty="0"/>
          </a:p>
          <a:p>
            <a:pPr marL="145256" lvl="1" indent="-145256">
              <a:buFont typeface="돋움" panose="020B0600000101010101" pitchFamily="50" charset="-127"/>
              <a:buChar char="⊙"/>
            </a:pP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982216"/>
            <a:ext cx="4536505" cy="2274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12" y="4005064"/>
            <a:ext cx="5280177" cy="2348466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5220015" y="3861048"/>
            <a:ext cx="3923985" cy="229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145256" indent="-145256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Font typeface="돋움" panose="020B0600000101010101" pitchFamily="50" charset="-127"/>
              <a:buChar char="⊙"/>
              <a:tabLst>
                <a:tab pos="716756" algn="l"/>
              </a:tabLst>
              <a:defRPr kumimoji="1" sz="1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26244" indent="-138113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Font typeface="Arial" pitchFamily="34" charset="0"/>
              <a:buChar char="●"/>
              <a:tabLst>
                <a:tab pos="716756" algn="l"/>
              </a:tabLst>
              <a:defRPr kumimoji="1" sz="15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716756" indent="-147638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Font typeface="Arial" pitchFamily="34" charset="0"/>
              <a:buChar char="○"/>
              <a:tabLst>
                <a:tab pos="716756" algn="l"/>
              </a:tabLst>
              <a:defRPr kumimoji="1" sz="1500">
                <a:solidFill>
                  <a:schemeClr val="tx1"/>
                </a:solidFill>
                <a:latin typeface="+mn-lt"/>
                <a:ea typeface="+mn-ea"/>
              </a:defRPr>
            </a:lvl3pPr>
            <a:lvl4pPr marL="929879" indent="-70247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Char char="•"/>
              <a:tabLst>
                <a:tab pos="716756" algn="l"/>
              </a:tabLst>
              <a:defRPr kumimoji="1" sz="1350" b="0">
                <a:solidFill>
                  <a:schemeClr val="tx1"/>
                </a:solidFill>
                <a:latin typeface="+mn-lt"/>
                <a:ea typeface="+mn-ea"/>
              </a:defRPr>
            </a:lvl4pPr>
            <a:lvl5pPr marL="1141810" indent="-69056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Char char="•"/>
              <a:tabLst>
                <a:tab pos="716756" algn="l"/>
              </a:tabLst>
              <a:defRPr kumimoji="1" sz="1350">
                <a:solidFill>
                  <a:schemeClr val="tx1"/>
                </a:solidFill>
                <a:latin typeface="+mn-lt"/>
                <a:ea typeface="+mn-ea"/>
              </a:defRPr>
            </a:lvl5pPr>
            <a:lvl6pPr marL="1484710" indent="-69056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Char char="•"/>
              <a:tabLst>
                <a:tab pos="716756" algn="l"/>
              </a:tabLs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1827610" indent="-69056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Char char="•"/>
              <a:tabLst>
                <a:tab pos="716756" algn="l"/>
              </a:tabLs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2170510" indent="-69056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Char char="•"/>
              <a:tabLst>
                <a:tab pos="716756" algn="l"/>
              </a:tabLs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2513410" indent="-69056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6EA0B0"/>
              </a:buClr>
              <a:buChar char="•"/>
              <a:tabLst>
                <a:tab pos="716756" algn="l"/>
              </a:tabLs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dirty="0" smtClean="0"/>
              <a:t>Active Folder on NAS</a:t>
            </a:r>
          </a:p>
          <a:p>
            <a:r>
              <a:rPr lang="en-US" altLang="ko-KR" dirty="0" smtClean="0"/>
              <a:t>NAS(Network </a:t>
            </a:r>
            <a:r>
              <a:rPr lang="en-US" altLang="ko-KR" dirty="0"/>
              <a:t>Attached Storage)</a:t>
            </a:r>
          </a:p>
          <a:p>
            <a:pPr lvl="1"/>
            <a:r>
              <a:rPr lang="en-US" altLang="ko-KR" dirty="0"/>
              <a:t> Large Volume Storage</a:t>
            </a:r>
          </a:p>
          <a:p>
            <a:pPr lvl="1"/>
            <a:r>
              <a:rPr lang="en-US" altLang="ko-KR" dirty="0"/>
              <a:t> Network File System ( NFS, SMB/CIFS, AFP … )</a:t>
            </a:r>
          </a:p>
          <a:p>
            <a:pPr lvl="1"/>
            <a:r>
              <a:rPr lang="en-US" altLang="ko-KR" dirty="0"/>
              <a:t> Most vendors support Cloud solution like </a:t>
            </a:r>
            <a:r>
              <a:rPr lang="en-US" altLang="ko-KR" dirty="0" err="1"/>
              <a:t>DropBox</a:t>
            </a:r>
            <a:endParaRPr lang="en-US" altLang="ko-KR" dirty="0"/>
          </a:p>
        </p:txBody>
      </p:sp>
      <p:sp>
        <p:nvSpPr>
          <p:cNvPr id="8" name="아래쪽 화살표 7"/>
          <p:cNvSpPr/>
          <p:nvPr/>
        </p:nvSpPr>
        <p:spPr bwMode="auto">
          <a:xfrm rot="3179266">
            <a:off x="4193447" y="2361763"/>
            <a:ext cx="792031" cy="207882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67744" y="414908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at PRAGMA 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97333" y="134076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at PRAGMA </a:t>
            </a:r>
            <a:r>
              <a:rPr lang="en-US" altLang="ko-KR" b="1" dirty="0" smtClean="0"/>
              <a:t>24</a:t>
            </a:r>
            <a:endParaRPr lang="en-US" altLang="ko-KR" b="1" dirty="0"/>
          </a:p>
        </p:txBody>
      </p:sp>
      <p:sp>
        <p:nvSpPr>
          <p:cNvPr id="10" name="직사각형 9"/>
          <p:cNvSpPr/>
          <p:nvPr/>
        </p:nvSpPr>
        <p:spPr>
          <a:xfrm>
            <a:off x="467544" y="2008363"/>
            <a:ext cx="57103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>
                <a:hlinkClick r:id="rId4"/>
              </a:rPr>
              <a:t>http://</a:t>
            </a:r>
            <a:r>
              <a:rPr lang="en-US" altLang="ko-KR" sz="1500" dirty="0" smtClean="0">
                <a:hlinkClick r:id="rId4"/>
              </a:rPr>
              <a:t>www.youtube.com/watch?v=vXTh3tCHEPE</a:t>
            </a:r>
            <a:endParaRPr lang="en-US" altLang="ko-KR" sz="1500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2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178" y="-45750"/>
            <a:ext cx="9153178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50000"/>
                  <a:satMod val="30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9" name="Picture 5" descr="http://www.charmm.org/old_site/develop/milan/mb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7361" y1="66250" x2="32813" y2="75972"/>
                        <a14:foregroundMark x1="34028" y1="79028" x2="52083" y2="80556"/>
                        <a14:foregroundMark x1="56250" y1="83333" x2="75694" y2="76250"/>
                        <a14:foregroundMark x1="82465" y1="75139" x2="90451" y2="55417"/>
                        <a14:foregroundMark x1="88542" y1="47500" x2="80556" y2="29306"/>
                        <a14:foregroundMark x1="77431" y1="27500" x2="50694" y2="17778"/>
                        <a14:foregroundMark x1="44965" y1="19028" x2="25521" y2="23889"/>
                        <a14:foregroundMark x1="17708" y1="26250" x2="11632" y2="42083"/>
                        <a14:foregroundMark x1="10764" y1="53333" x2="19618" y2="65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52" y="2827049"/>
            <a:ext cx="1280167" cy="160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 rot="20700000">
            <a:off x="3048048" y="2726838"/>
            <a:ext cx="857659" cy="387658"/>
            <a:chOff x="3563648" y="2080183"/>
            <a:chExt cx="857659" cy="387658"/>
          </a:xfrm>
        </p:grpSpPr>
        <p:pic>
          <p:nvPicPr>
            <p:cNvPr id="30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563648" y="2080183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851920" y="2089423"/>
              <a:ext cx="569387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Spin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1000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900000">
            <a:off x="3063043" y="2465029"/>
            <a:ext cx="896445" cy="387658"/>
            <a:chOff x="3387523" y="2956020"/>
            <a:chExt cx="896445" cy="387658"/>
          </a:xfrm>
        </p:grpSpPr>
        <p:pic>
          <p:nvPicPr>
            <p:cNvPr id="1036" name="Picture 12" descr="http://decoracasa.files.wordpress.com/2011/08/tag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8250" b="67125" l="2690" r="100000">
                          <a14:foregroundMark x1="3170" y1="38625" x2="84822" y2="38250"/>
                          <a14:foregroundMark x1="85014" y1="38438" x2="97214" y2="52125"/>
                          <a14:foregroundMark x1="85399" y1="66063" x2="3074" y2="66563"/>
                          <a14:foregroundMark x1="3170" y1="66438" x2="2882" y2="38625"/>
                          <a14:foregroundMark x1="3458" y1="39063" x2="84534" y2="65563"/>
                          <a14:foregroundMark x1="84918" y1="38563" x2="2786" y2="66500"/>
                          <a14:foregroundMark x1="4419" y1="52812" x2="36023" y2="52000"/>
                          <a14:foregroundMark x1="43420" y1="40625" x2="44380" y2="50438"/>
                          <a14:foregroundMark x1="57733" y1="52688" x2="93756" y2="52438"/>
                          <a14:foregroundMark x1="43516" y1="53938" x2="44284" y2="65563"/>
                          <a14:foregroundMark x1="74256" y1="60500" x2="86936" y2="53375"/>
                          <a14:foregroundMark x1="85110" y1="50688" x2="72815" y2="433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" t="37987" b="33331"/>
            <a:stretch/>
          </p:blipFill>
          <p:spPr bwMode="auto">
            <a:xfrm rot="10800000">
              <a:off x="3387523" y="2956020"/>
              <a:ext cx="854704" cy="38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519015" y="2956020"/>
              <a:ext cx="764953" cy="361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700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Temperature</a:t>
              </a:r>
            </a:p>
            <a:p>
              <a:pPr algn="r"/>
              <a:r>
                <a:rPr lang="en-US" altLang="ko-KR" sz="105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273K</a:t>
              </a:r>
              <a:endParaRPr lang="ko-KR" altLang="en-US" sz="105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097074" y="602128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Planning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6279650" y="109869"/>
            <a:ext cx="2656228" cy="1770810"/>
            <a:chOff x="6194799" y="4810809"/>
            <a:chExt cx="2656228" cy="1770810"/>
          </a:xfrm>
        </p:grpSpPr>
        <p:pic>
          <p:nvPicPr>
            <p:cNvPr id="1037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567" y="4810809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880" y="4930806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193" y="5039494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8506" y="5159491"/>
              <a:ext cx="7133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5253" y="5118462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566" y="5238459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1879" y="5347147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3" descr="D:\Users\Daeyoung Heo\Downloads\serve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192" y="5467144"/>
              <a:ext cx="885774" cy="109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D:\Users\Daeyoung Heo\Downloads\Server_multip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4799" y="5523447"/>
              <a:ext cx="1058172" cy="1058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09" y="3033516"/>
            <a:ext cx="1795264" cy="1795264"/>
          </a:xfrm>
          <a:prstGeom prst="rect">
            <a:avLst/>
          </a:prstGeom>
        </p:spPr>
      </p:pic>
      <p:pic>
        <p:nvPicPr>
          <p:cNvPr id="1034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1633460" y="2919343"/>
            <a:ext cx="901977" cy="8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s://cdn2.iconfinder.com/data/icons/ios-7-icons/50/down3-51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2713418" y="2826858"/>
            <a:ext cx="808536" cy="85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오른쪽 화살표 77"/>
          <p:cNvSpPr/>
          <p:nvPr/>
        </p:nvSpPr>
        <p:spPr>
          <a:xfrm rot="5400000">
            <a:off x="2644765" y="4457674"/>
            <a:ext cx="429181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오른쪽 화살표 99"/>
          <p:cNvSpPr/>
          <p:nvPr/>
        </p:nvSpPr>
        <p:spPr>
          <a:xfrm rot="5400000">
            <a:off x="7143222" y="1666191"/>
            <a:ext cx="448704" cy="484632"/>
          </a:xfrm>
          <a:prstGeom prst="right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/>
          <p:cNvCxnSpPr>
            <a:endCxn id="80" idx="1"/>
          </p:cNvCxnSpPr>
          <p:nvPr/>
        </p:nvCxnSpPr>
        <p:spPr>
          <a:xfrm flipV="1">
            <a:off x="3587688" y="2537981"/>
            <a:ext cx="2691962" cy="2815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/>
          <p:cNvGrpSpPr/>
          <p:nvPr/>
        </p:nvGrpSpPr>
        <p:grpSpPr>
          <a:xfrm>
            <a:off x="3851920" y="3286725"/>
            <a:ext cx="2374377" cy="1006371"/>
            <a:chOff x="4067944" y="3286725"/>
            <a:chExt cx="2374377" cy="1006371"/>
          </a:xfrm>
        </p:grpSpPr>
        <p:sp>
          <p:nvSpPr>
            <p:cNvPr id="34" name="TextBox 33"/>
            <p:cNvSpPr txBox="1"/>
            <p:nvPr/>
          </p:nvSpPr>
          <p:spPr>
            <a:xfrm>
              <a:off x="4072762" y="3831431"/>
              <a:ext cx="23695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File &amp; Folder</a:t>
              </a:r>
              <a:endParaRPr lang="ko-KR" altLang="en-US" sz="2400" b="1" dirty="0">
                <a:solidFill>
                  <a:schemeClr val="accent1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067944" y="3286725"/>
              <a:ext cx="1633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en-US" altLang="ko-KR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Everything is</a:t>
              </a:r>
              <a:endParaRPr lang="ko-KR" alt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7" name="굽은 화살표 96"/>
          <p:cNvSpPr/>
          <p:nvPr/>
        </p:nvSpPr>
        <p:spPr>
          <a:xfrm rot="16200000" flipV="1">
            <a:off x="4815466" y="3041519"/>
            <a:ext cx="2253947" cy="3316942"/>
          </a:xfrm>
          <a:prstGeom prst="bentArrow">
            <a:avLst>
              <a:gd name="adj1" fmla="val 8800"/>
              <a:gd name="adj2" fmla="val 10632"/>
              <a:gd name="adj3" fmla="val 23732"/>
              <a:gd name="adj4" fmla="val 58541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320738" y="325553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Applications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 rot="19800000">
            <a:off x="6175419" y="5573705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Execution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509653" y="5600273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 smtClean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Drag &amp; Drop</a:t>
            </a:r>
            <a:endParaRPr lang="ko-KR" altLang="en-US" sz="1200" b="1" i="1" dirty="0">
              <a:solidFill>
                <a:schemeClr val="accent6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16" name="Picture 8" descr="D:\Users\Daeyoung Heo\Dropbox\나중에 정리\ActiveFolder_CI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04" y="6167065"/>
            <a:ext cx="826756" cy="58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/>
          <p:cNvSpPr txBox="1"/>
          <p:nvPr/>
        </p:nvSpPr>
        <p:spPr>
          <a:xfrm>
            <a:off x="6588224" y="893912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SSH</a:t>
            </a:r>
            <a:endParaRPr lang="ko-KR" altLang="en-US" sz="900" b="1" i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 rot="1800000">
            <a:off x="7501859" y="747814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CHARMM</a:t>
            </a:r>
            <a:endParaRPr lang="ko-KR" altLang="en-US" sz="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 rot="1800000">
            <a:off x="7903559" y="604234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AMBER</a:t>
            </a:r>
            <a:endParaRPr lang="ko-KR" altLang="en-US" sz="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 rot="1800000">
            <a:off x="8263438" y="479351"/>
            <a:ext cx="5774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NAMD</a:t>
            </a:r>
            <a:endParaRPr lang="ko-KR" altLang="en-US" sz="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 rot="1800000">
            <a:off x="7061426" y="948558"/>
            <a:ext cx="8739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GAUSSIAN</a:t>
            </a:r>
            <a:endParaRPr lang="ko-KR" altLang="en-US" sz="9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78922" y="2101953"/>
            <a:ext cx="821605" cy="1754763"/>
            <a:chOff x="778922" y="2101953"/>
            <a:chExt cx="821605" cy="1754763"/>
          </a:xfrm>
        </p:grpSpPr>
        <p:grpSp>
          <p:nvGrpSpPr>
            <p:cNvPr id="9" name="그룹 8"/>
            <p:cNvGrpSpPr/>
            <p:nvPr/>
          </p:nvGrpSpPr>
          <p:grpSpPr>
            <a:xfrm rot="2700000">
              <a:off x="226421" y="2654454"/>
              <a:ext cx="1754763" cy="649761"/>
              <a:chOff x="1315663" y="908719"/>
              <a:chExt cx="2469459" cy="914401"/>
            </a:xfrm>
          </p:grpSpPr>
          <p:sp>
            <p:nvSpPr>
              <p:cNvPr id="5" name="직사각형 4"/>
              <p:cNvSpPr/>
              <p:nvPr/>
            </p:nvSpPr>
            <p:spPr>
              <a:xfrm>
                <a:off x="2195734" y="908720"/>
                <a:ext cx="1589388" cy="914400"/>
              </a:xfrm>
              <a:prstGeom prst="rect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6" name="이등변 삼각형 5"/>
              <p:cNvSpPr/>
              <p:nvPr/>
            </p:nvSpPr>
            <p:spPr>
              <a:xfrm rot="16200000">
                <a:off x="1559249" y="1185167"/>
                <a:ext cx="912935" cy="36004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1" name="이등변 삼각형 10"/>
              <p:cNvSpPr/>
              <p:nvPr/>
            </p:nvSpPr>
            <p:spPr>
              <a:xfrm rot="16200000" flipV="1">
                <a:off x="1905056" y="1207811"/>
                <a:ext cx="908734" cy="321881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031" name="Picture 7" descr="http://www.ch.embnet.org/MD_tutorial/Images/Other/title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5663" y="1021803"/>
                <a:ext cx="1451397" cy="688234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이등변 삼각형 11"/>
              <p:cNvSpPr/>
              <p:nvPr/>
            </p:nvSpPr>
            <p:spPr>
              <a:xfrm flipV="1">
                <a:off x="2195736" y="908720"/>
                <a:ext cx="648072" cy="45720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3" name="이등변 삼각형 12"/>
              <p:cNvSpPr/>
              <p:nvPr/>
            </p:nvSpPr>
            <p:spPr>
              <a:xfrm rot="10800000" flipV="1">
                <a:off x="2195736" y="1344660"/>
                <a:ext cx="648072" cy="478460"/>
              </a:xfrm>
              <a:prstGeom prst="triangle">
                <a:avLst/>
              </a:prstGeom>
              <a:ln w="31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2520365" y="914386"/>
                <a:ext cx="1251004" cy="907269"/>
              </a:xfrm>
              <a:prstGeom prst="rect">
                <a:avLst/>
              </a:prstGeom>
              <a:ln w="3175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r"/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ActiveFolder . . .</a:t>
                </a:r>
                <a:r>
                  <a:rPr lang="en-US" altLang="ko-KR" sz="300" b="1" i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...</a:t>
                </a:r>
                <a:r>
                  <a:rPr lang="en-US" altLang="ko-KR" sz="3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 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CHARMM</a:t>
                </a:r>
              </a:p>
              <a:p>
                <a:pPr algn="r"/>
                <a:r>
                  <a:rPr lang="en-US" altLang="ko-KR" sz="7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Simulation</a:t>
                </a:r>
                <a:endParaRPr lang="ko-KR" altLang="en-US" sz="7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3645426" y="1687151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54423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43794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3165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225367" y="1687149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119077" y="1687150"/>
                <a:ext cx="76748" cy="76748"/>
              </a:xfrm>
              <a:prstGeom prst="rect">
                <a:avLst/>
              </a:prstGeom>
              <a:ln w="317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1032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722" y="978480"/>
                <a:ext cx="123061" cy="86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/>
            <p:cNvSpPr txBox="1"/>
            <p:nvPr/>
          </p:nvSpPr>
          <p:spPr>
            <a:xfrm rot="2700000">
              <a:off x="1259889" y="3448144"/>
              <a:ext cx="48122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Script</a:t>
              </a:r>
              <a:endParaRPr lang="ko-KR" altLang="en-US" sz="700" b="1" dirty="0">
                <a:solidFill>
                  <a:srgbClr val="FF0000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15885" y="4440484"/>
            <a:ext cx="1771803" cy="1771803"/>
            <a:chOff x="1815885" y="4440484"/>
            <a:chExt cx="1771803" cy="1771803"/>
          </a:xfrm>
        </p:grpSpPr>
        <p:grpSp>
          <p:nvGrpSpPr>
            <p:cNvPr id="48" name="그룹 47"/>
            <p:cNvGrpSpPr/>
            <p:nvPr/>
          </p:nvGrpSpPr>
          <p:grpSpPr>
            <a:xfrm>
              <a:off x="1815885" y="4440484"/>
              <a:ext cx="1771803" cy="1771803"/>
              <a:chOff x="734686" y="236449"/>
              <a:chExt cx="2438400" cy="2438400"/>
            </a:xfrm>
          </p:grpSpPr>
          <p:pic>
            <p:nvPicPr>
              <p:cNvPr id="1040" name="Picture 16" descr="http://www.veryicon.com/icon/png/System/Sleek%20XP%20Basic/Folder%20Open.png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686" y="236449"/>
                <a:ext cx="2438400" cy="2438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D:\Users\Daeyoung Heo\Dropbox\나중에 정리\ActiveFolder_CI3.png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724" y="980728"/>
                <a:ext cx="437272" cy="307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3625" y="1655212"/>
                <a:ext cx="706081" cy="706081"/>
              </a:xfrm>
              <a:prstGeom prst="rect">
                <a:avLst/>
              </a:prstGeom>
            </p:spPr>
          </p:pic>
        </p:grpSp>
        <p:sp>
          <p:nvSpPr>
            <p:cNvPr id="67" name="TextBox 66"/>
            <p:cNvSpPr txBox="1"/>
            <p:nvPr/>
          </p:nvSpPr>
          <p:spPr>
            <a:xfrm>
              <a:off x="2555776" y="5353471"/>
              <a:ext cx="9492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i="1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Activity</a:t>
              </a:r>
              <a:endParaRPr lang="ko-KR" altLang="en-US" sz="1400" b="1" i="1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45064" y="4895582"/>
              <a:ext cx="8915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i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CHARMM</a:t>
              </a:r>
              <a:endParaRPr lang="ko-KR" altLang="en-US" sz="11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79712" y="4725144"/>
              <a:ext cx="7377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</a:t>
              </a:r>
              <a:r>
                <a:rPr lang="en-US" altLang="ko-KR" sz="9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-SPACE</a:t>
              </a:r>
              <a:endParaRPr lang="ko-KR" altLang="en-US" sz="9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279650" y="1652079"/>
            <a:ext cx="1771803" cy="1771803"/>
            <a:chOff x="6279650" y="1652079"/>
            <a:chExt cx="1771803" cy="1771803"/>
          </a:xfrm>
        </p:grpSpPr>
        <p:grpSp>
          <p:nvGrpSpPr>
            <p:cNvPr id="68" name="그룹 67"/>
            <p:cNvGrpSpPr/>
            <p:nvPr/>
          </p:nvGrpSpPr>
          <p:grpSpPr>
            <a:xfrm>
              <a:off x="6279650" y="1652079"/>
              <a:ext cx="1771803" cy="1771803"/>
              <a:chOff x="6193450" y="3975585"/>
              <a:chExt cx="1771803" cy="1771803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6193450" y="3975585"/>
                <a:ext cx="1771803" cy="1771803"/>
                <a:chOff x="6005239" y="3234770"/>
                <a:chExt cx="1771803" cy="1771803"/>
              </a:xfrm>
            </p:grpSpPr>
            <p:pic>
              <p:nvPicPr>
                <p:cNvPr id="80" name="Picture 16" descr="http://www.veryicon.com/icon/png/System/Sleek%20XP%20Basic/Folder%20Open.png"/>
                <p:cNvPicPr>
                  <a:picLocks noChangeAspect="1" noChangeArrowheads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05239" y="3234770"/>
                  <a:ext cx="1771803" cy="17718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8" descr="D:\Users\Daeyoung Heo\Dropbox\나중에 정리\ActiveFolder_CI3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55062" y="3775582"/>
                  <a:ext cx="317733" cy="223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13" descr="D:\Users\Daeyoung Heo\Downloads\serv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4436" y="4318862"/>
                  <a:ext cx="308140" cy="38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13" descr="D:\Users\Daeyoung Heo\Downloads\server.png"/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8773" y="4377062"/>
                  <a:ext cx="308140" cy="380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5" name="TextBox 94"/>
              <p:cNvSpPr txBox="1"/>
              <p:nvPr/>
            </p:nvSpPr>
            <p:spPr>
              <a:xfrm>
                <a:off x="6286000" y="4456362"/>
                <a:ext cx="1168910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en-US" altLang="ko-KR" sz="900" b="1" i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sh.server.com</a:t>
                </a:r>
                <a:endParaRPr lang="ko-KR" altLang="en-US" sz="900" b="1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968846" y="4905788"/>
                <a:ext cx="8467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i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Server</a:t>
                </a:r>
                <a:endParaRPr lang="ko-KR" altLang="en-US" sz="1400" b="1" i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6427849" y="1962059"/>
              <a:ext cx="7489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i="1" dirty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en-US" altLang="ko-KR" sz="900" b="1" i="1" dirty="0" smtClean="0">
                  <a:solidFill>
                    <a:schemeClr val="accent2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-SPACE</a:t>
              </a:r>
              <a:endParaRPr lang="ko-KR" altLang="en-US" sz="900" b="1" i="1" dirty="0">
                <a:solidFill>
                  <a:schemeClr val="accent2"/>
                </a:solidFill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38161" y="465526"/>
            <a:ext cx="46968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Active Folder Features 1:</a:t>
            </a:r>
          </a:p>
          <a:p>
            <a:r>
              <a:rPr lang="en-US" altLang="ko-KR" b="1" dirty="0" smtClean="0"/>
              <a:t>Computing </a:t>
            </a:r>
            <a:r>
              <a:rPr lang="en-US" altLang="ko-KR" b="1" dirty="0"/>
              <a:t>by manipulating files or folders, which makes only files visible by hiding correlation of computing method, parameters, result files and computing </a:t>
            </a:r>
            <a:r>
              <a:rPr lang="en-US" altLang="ko-KR" b="1" dirty="0" smtClean="0"/>
              <a:t>resources</a:t>
            </a:r>
            <a:endParaRPr lang="ko-KR" altLang="en-US" b="1" dirty="0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575B0-21B0-47E5-B42D-70AF779122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7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Lab">
  <a:themeElements>
    <a:clrScheme name="병렬처리실험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절묘한 입체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urier New" pitchFamily="49" charset="0"/>
            <a:ea typeface="굴림" pitchFamily="50" charset="-127"/>
          </a:defRPr>
        </a:defPPr>
      </a:lstStyle>
    </a:lnDef>
  </a:objectDefaults>
  <a:extraClrSchemeLst>
    <a:extraClrScheme>
      <a:clrScheme name="병렬처리연구실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9999"/>
        </a:accent1>
        <a:accent2>
          <a:srgbClr val="FF9933"/>
        </a:accent2>
        <a:accent3>
          <a:srgbClr val="AAB8E2"/>
        </a:accent3>
        <a:accent4>
          <a:srgbClr val="DADADA"/>
        </a:accent4>
        <a:accent5>
          <a:srgbClr val="AACACA"/>
        </a:accent5>
        <a:accent6>
          <a:srgbClr val="E78A2D"/>
        </a:accent6>
        <a:hlink>
          <a:srgbClr val="330099"/>
        </a:hlink>
        <a:folHlink>
          <a:srgbClr val="CBCBC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병렬처리연구실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병렬처리연구실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PLab" id="{62A666A6-8900-4718-94FA-3BBEF43F01BF}" vid="{2DCC7904-CCD2-456B-8C81-7569C10915F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PPLab</Template>
  <TotalTime>1297</TotalTime>
  <Words>879</Words>
  <Application>Microsoft Office PowerPoint</Application>
  <PresentationFormat>화면 슬라이드 쇼(4:3)</PresentationFormat>
  <Paragraphs>316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Monotype Sorts</vt:lpstr>
      <vt:lpstr>굴림</vt:lpstr>
      <vt:lpstr>돋움</vt:lpstr>
      <vt:lpstr>맑은 고딕</vt:lpstr>
      <vt:lpstr>Arial</vt:lpstr>
      <vt:lpstr>Cambria Math</vt:lpstr>
      <vt:lpstr>Verdana</vt:lpstr>
      <vt:lpstr>PPLab</vt:lpstr>
      <vt:lpstr>Active Folder : Integrating All Activities of Simulation on File System</vt:lpstr>
      <vt:lpstr>Active Folder: Integrating All Activities of Simulation on File System </vt:lpstr>
      <vt:lpstr>Active Folder: Integrating All Activities of Simulation on File System </vt:lpstr>
      <vt:lpstr>Formal Definition of Spaces in Active Folder  </vt:lpstr>
      <vt:lpstr>Active Folder: Product and Reproducing</vt:lpstr>
      <vt:lpstr>Active Folder: Products Searching and Comparison</vt:lpstr>
      <vt:lpstr>Case Study : Volcano Eruption Simulation using Active Folder</vt:lpstr>
      <vt:lpstr>Short history of Active Folder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Active Folder: Overall View</vt:lpstr>
      <vt:lpstr>Active Folder: Software Architecture</vt:lpstr>
      <vt:lpstr>Usage of Active Folder</vt:lpstr>
      <vt:lpstr>Active Folder Site</vt:lpstr>
      <vt:lpstr>PowerPoint 프레젠테이션</vt:lpstr>
    </vt:vector>
  </TitlesOfParts>
  <Company>Kookmin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Folder : Integrating All Activities of Simulation on File System NAS Version</dc:title>
  <dc:creator>Daeyoung Heo</dc:creator>
  <cp:lastModifiedBy>sthwang</cp:lastModifiedBy>
  <cp:revision>88</cp:revision>
  <dcterms:created xsi:type="dcterms:W3CDTF">2013-10-15T13:30:03Z</dcterms:created>
  <dcterms:modified xsi:type="dcterms:W3CDTF">2014-04-10T07:27:11Z</dcterms:modified>
</cp:coreProperties>
</file>